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3" r:id="rId3"/>
    <p:sldId id="390" r:id="rId4"/>
    <p:sldId id="387" r:id="rId5"/>
    <p:sldId id="388" r:id="rId6"/>
    <p:sldId id="275" r:id="rId7"/>
    <p:sldId id="276" r:id="rId8"/>
    <p:sldId id="364" r:id="rId9"/>
    <p:sldId id="315" r:id="rId10"/>
    <p:sldId id="323" r:id="rId11"/>
    <p:sldId id="325" r:id="rId12"/>
    <p:sldId id="336" r:id="rId13"/>
    <p:sldId id="335" r:id="rId14"/>
    <p:sldId id="344" r:id="rId15"/>
    <p:sldId id="349" r:id="rId16"/>
    <p:sldId id="307" r:id="rId17"/>
    <p:sldId id="351" r:id="rId18"/>
    <p:sldId id="365" r:id="rId19"/>
    <p:sldId id="384" r:id="rId20"/>
    <p:sldId id="379" r:id="rId21"/>
    <p:sldId id="352" r:id="rId22"/>
    <p:sldId id="385" r:id="rId23"/>
    <p:sldId id="392" r:id="rId24"/>
    <p:sldId id="362" r:id="rId25"/>
    <p:sldId id="357" r:id="rId26"/>
    <p:sldId id="356" r:id="rId27"/>
    <p:sldId id="360" r:id="rId28"/>
    <p:sldId id="361" r:id="rId29"/>
    <p:sldId id="377" r:id="rId30"/>
    <p:sldId id="381" r:id="rId31"/>
    <p:sldId id="375" r:id="rId32"/>
    <p:sldId id="319" r:id="rId33"/>
    <p:sldId id="299" r:id="rId34"/>
    <p:sldId id="386" r:id="rId35"/>
    <p:sldId id="265" r:id="rId36"/>
    <p:sldId id="363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0066"/>
    <a:srgbClr val="9933FF"/>
    <a:srgbClr val="00B0F0"/>
    <a:srgbClr val="EB53D5"/>
    <a:srgbClr val="FF6600"/>
    <a:srgbClr val="AFEAFF"/>
    <a:srgbClr val="BAF7F8"/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2674" autoAdjust="0"/>
  </p:normalViewPr>
  <p:slideViewPr>
    <p:cSldViewPr>
      <p:cViewPr>
        <p:scale>
          <a:sx n="71" d="100"/>
          <a:sy n="71" d="100"/>
        </p:scale>
        <p:origin x="-109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07/02/2022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38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9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2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73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4B0B8-854D-4582-98E3-C0F9E9BBAA3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11909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84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981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5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3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19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02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C2396-3FDE-4FF1-8F95-2AA80047D4E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947927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6E9A-93E9-406B-92E6-39BC97E9520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22314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6B57-F146-406A-9154-AD5DD9DD159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7725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5B473-5F01-4E80-9153-CDAA2F350E8D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68931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014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7DCFC-8821-430E-936D-624E62910D8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65396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466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B3F94-8E43-4743-8915-BE391F6388B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662678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696C1-CF44-4027-848C-84009EA3F5F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08932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480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28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mosclm.castillalamancha.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hyperlink" Target="https://educamosclm.castillalamancha.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admision.talavera@jccm.es" TargetMode="External"/><Relationship Id="rId3" Type="http://schemas.openxmlformats.org/officeDocument/2006/relationships/hyperlink" Target="http://www.educa.jccm.es/" TargetMode="External"/><Relationship Id="rId7" Type="http://schemas.openxmlformats.org/officeDocument/2006/relationships/hyperlink" Target="mailto:admision.gu@jccm.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sion.cu@jccm.es" TargetMode="External"/><Relationship Id="rId11" Type="http://schemas.openxmlformats.org/officeDocument/2006/relationships/image" Target="../media/image71.jpeg"/><Relationship Id="rId5" Type="http://schemas.openxmlformats.org/officeDocument/2006/relationships/hyperlink" Target="mailto:admision.cr@jccm.es" TargetMode="External"/><Relationship Id="rId10" Type="http://schemas.openxmlformats.org/officeDocument/2006/relationships/hyperlink" Target="mailto:admision.edu@jccm.es" TargetMode="External"/><Relationship Id="rId4" Type="http://schemas.openxmlformats.org/officeDocument/2006/relationships/hyperlink" Target="mailto:admision.ab@jccm.es" TargetMode="External"/><Relationship Id="rId9" Type="http://schemas.openxmlformats.org/officeDocument/2006/relationships/hyperlink" Target="mailto:admision.to@jccm.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48864" y="1127813"/>
            <a:ext cx="377991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FAMILIAS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Enseñanzas Obligatorias</a:t>
            </a:r>
            <a:endParaRPr lang="es-E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41143" y="5174124"/>
            <a:ext cx="399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Toda la información del proceso de admisión se encuentra en el </a:t>
            </a:r>
            <a:r>
              <a:rPr lang="es-ES" sz="1600" u="sng" dirty="0" smtClean="0">
                <a:solidFill>
                  <a:srgbClr val="BAF7F8"/>
                </a:solidFill>
              </a:rPr>
              <a:t>Portal de Educación</a:t>
            </a:r>
            <a:r>
              <a:rPr lang="es-ES" sz="1600" dirty="0" smtClean="0">
                <a:solidFill>
                  <a:srgbClr val="BAF7F8"/>
                </a:solidFill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</a:rPr>
              <a:t>educa.jccm.es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Recomendamos visita</a:t>
            </a:r>
            <a:endParaRPr lang="es-ES" sz="1600" dirty="0">
              <a:solidFill>
                <a:srgbClr val="BAF7F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115742"/>
            <a:ext cx="2359152" cy="978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" y="312315"/>
            <a:ext cx="4249691" cy="59492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2655" y="967567"/>
            <a:ext cx="8581226" cy="1090022"/>
          </a:xfrm>
        </p:spPr>
        <p:txBody>
          <a:bodyPr/>
          <a:lstStyle/>
          <a:p>
            <a:pPr algn="l">
              <a:defRPr/>
            </a:pPr>
            <a:r>
              <a:rPr lang="es-ES" altLang="es-ES" sz="1600" b="1" dirty="0" smtClean="0">
                <a:solidFill>
                  <a:srgbClr val="002060"/>
                </a:solidFill>
              </a:rPr>
              <a:t>1.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Existencia de hermanos/as matriculados en el centro y padres, madres, tutores o tutoras legales que trabajen en el mismo. </a:t>
            </a:r>
            <a:r>
              <a:rPr lang="es-ES" altLang="es-ES" sz="1600" b="1" dirty="0" smtClean="0">
                <a:solidFill>
                  <a:srgbClr val="002060"/>
                </a:solidFill>
              </a:rPr>
              <a:t>(Máximo 10 puntos)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52655" y="2022370"/>
            <a:ext cx="8831516" cy="742909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hermanos o hermanas en 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padres, madres, tutores o tutoras legales que trabajen en 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s-ES" altLang="es-E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2704962"/>
            <a:ext cx="8254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s-ES" altLang="es-ES" sz="1600" b="1" u="sng" dirty="0" smtClean="0">
                <a:solidFill>
                  <a:srgbClr val="002060"/>
                </a:solidFill>
                <a:latin typeface="+mj-lt"/>
              </a:rPr>
              <a:t>PROXIMIDAD AL DOMICILIO 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(máximo </a:t>
            </a:r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10 puntos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).</a:t>
            </a:r>
          </a:p>
          <a:p>
            <a:endParaRPr lang="es-ES" sz="1600" dirty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en el área de influencia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laboral, o lugar de trabajo, en el área de influencia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familiar, laboral o lugar de trabajo en área de influencia limítrofes del Centro: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5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Otras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áreas de influencia dentro del mismo municipio: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Otros 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municipios con centro escolar sostenido con fondos públicos: </a:t>
            </a:r>
            <a:r>
              <a:rPr lang="es-ES" alt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En ningún caso se 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pueden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sumar los puntos del domicilio laboral con los correspondientes al domicilio familiar. </a:t>
            </a:r>
          </a:p>
          <a:p>
            <a:pPr algn="ctr" eaLnBrk="1" hangingPunct="1"/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Ambos criterios no son excluyentes entre sí (pueden ser alegados los dos), el sistema opta por el criterio más favorable para el 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interesado/a en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cada caso.</a:t>
            </a:r>
          </a:p>
          <a:p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935913" y="321236"/>
            <a:ext cx="6907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 dirty="0" smtClean="0"/>
              <a:t>CRITERIOS DE BAREMACIÓN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212">
            <a:off x="8263665" y="184565"/>
            <a:ext cx="682505" cy="96516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75770" y="484089"/>
            <a:ext cx="8516710" cy="83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altLang="es-ES" sz="1600" b="1" dirty="0" smtClean="0">
                <a:solidFill>
                  <a:srgbClr val="002060"/>
                </a:solidFill>
              </a:rPr>
              <a:t>3.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discapacidad igual o superior al 33% en el alumno/a, en algunos de sus padres, madres, tutores/as legales, hermanos/as</a:t>
            </a:r>
            <a:r>
              <a:rPr lang="es-ES" altLang="es-ES" sz="1600" b="1" dirty="0" smtClean="0">
                <a:solidFill>
                  <a:srgbClr val="002060"/>
                </a:solidFill>
              </a:rPr>
              <a:t>. (Máximo 3 puntos).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98391" y="1163175"/>
            <a:ext cx="8361241" cy="1366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el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puntos.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sus padres, madres,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tutores/as legales 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del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puntos.</a:t>
            </a:r>
            <a:endParaRPr 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los </a:t>
            </a:r>
            <a:r>
              <a:rPr lang="es-E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hermanos/as del alumno/a solicitante</a:t>
            </a: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punto.</a:t>
            </a:r>
            <a:endParaRPr lang="es-ES" alt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770" y="2543203"/>
            <a:ext cx="8495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es-ES" altLang="es-ES" sz="1600" b="1" u="sng" dirty="0" smtClean="0">
                <a:solidFill>
                  <a:srgbClr val="002060"/>
                </a:solidFill>
                <a:latin typeface="+mj-lt"/>
              </a:rPr>
              <a:t>CONDICIÓN LEGAL DE FAMILIA NUMEROSA.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  <a:latin typeface="+mj-lt"/>
              </a:rPr>
              <a:t>(máximo 2 puntos</a:t>
            </a:r>
            <a:r>
              <a:rPr lang="es-ES" altLang="es-ES" sz="16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es-ES" sz="16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5255" y="2969209"/>
            <a:ext cx="7886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especial: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general: </a:t>
            </a:r>
            <a:r>
              <a:rPr lang="es-E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</a:t>
            </a:r>
            <a:r>
              <a:rPr lang="es-ES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punto.</a:t>
            </a:r>
            <a:endParaRPr lang="es-ES" altLang="es-E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7906955" y="5391305"/>
            <a:ext cx="730298" cy="1032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5255" y="3741264"/>
            <a:ext cx="8280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5. </a:t>
            </a:r>
            <a:r>
              <a:rPr lang="es-ES" altLang="es-ES" sz="1600" b="1" u="sng" dirty="0">
                <a:solidFill>
                  <a:srgbClr val="002060"/>
                </a:solidFill>
              </a:rPr>
              <a:t>CONDICIÓN LEGAL DE FAMILIA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MONOPARENTAL</a:t>
            </a:r>
            <a:r>
              <a:rPr lang="es-ES" altLang="es-ES" sz="1600" b="1" u="sng" dirty="0">
                <a:solidFill>
                  <a:srgbClr val="002060"/>
                </a:solidFill>
              </a:rPr>
              <a:t>:</a:t>
            </a:r>
            <a:r>
              <a:rPr lang="es-ES" altLang="es-ES" sz="1600" b="1" dirty="0">
                <a:solidFill>
                  <a:srgbClr val="002060"/>
                </a:solidFill>
              </a:rPr>
              <a:t>  2 puntos.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375770" y="4301366"/>
            <a:ext cx="639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6. </a:t>
            </a:r>
            <a:r>
              <a:rPr lang="es-ES" altLang="es-ES" sz="1600" b="1" u="sng" dirty="0">
                <a:solidFill>
                  <a:srgbClr val="002060"/>
                </a:solidFill>
              </a:rPr>
              <a:t>ALUMNADO NACIDO DE PARTO MÚLTIPLE:</a:t>
            </a:r>
            <a:r>
              <a:rPr lang="es-ES" altLang="es-ES" sz="1600" b="1" dirty="0">
                <a:solidFill>
                  <a:srgbClr val="002060"/>
                </a:solidFill>
              </a:rPr>
              <a:t>  2 puntos.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7529" y="4949180"/>
            <a:ext cx="7957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>
                <a:solidFill>
                  <a:srgbClr val="002060"/>
                </a:solidFill>
              </a:rPr>
              <a:t>7. </a:t>
            </a:r>
            <a:r>
              <a:rPr lang="es-ES" altLang="es-ES" sz="1600" b="1" u="sng" dirty="0">
                <a:solidFill>
                  <a:srgbClr val="002060"/>
                </a:solidFill>
              </a:rPr>
              <a:t>SITUACIÓN DE ACOGIMIENTO FAMILIAR DEL ALUMNO/A</a:t>
            </a:r>
            <a:r>
              <a:rPr lang="es-ES" altLang="es-ES" sz="1600" b="1" dirty="0">
                <a:solidFill>
                  <a:srgbClr val="002060"/>
                </a:solidFill>
              </a:rPr>
              <a:t>: 2 puntos.</a:t>
            </a:r>
            <a:endParaRPr lang="es-ES" sz="1600" dirty="0"/>
          </a:p>
        </p:txBody>
      </p:sp>
      <p:sp>
        <p:nvSpPr>
          <p:cNvPr id="10" name="Rectángulo 9"/>
          <p:cNvSpPr/>
          <p:nvPr/>
        </p:nvSpPr>
        <p:spPr>
          <a:xfrm>
            <a:off x="385255" y="5499427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b="1" dirty="0" smtClean="0">
                <a:solidFill>
                  <a:srgbClr val="002060"/>
                </a:solidFill>
              </a:rPr>
              <a:t>8. </a:t>
            </a:r>
            <a:r>
              <a:rPr lang="es-ES" altLang="es-ES" sz="1600" b="1" u="sng" dirty="0" smtClean="0">
                <a:solidFill>
                  <a:srgbClr val="002060"/>
                </a:solidFill>
              </a:rPr>
              <a:t>VÍCTIMA </a:t>
            </a:r>
            <a:r>
              <a:rPr lang="es-ES" altLang="es-ES" sz="1600" b="1" u="sng" dirty="0">
                <a:solidFill>
                  <a:srgbClr val="002060"/>
                </a:solidFill>
              </a:rPr>
              <a:t>DE VIOLENCIA DE GÉNERO O DE  TERRORISMO</a:t>
            </a:r>
            <a:r>
              <a:rPr lang="es-ES" altLang="es-ES" sz="1600" b="1" dirty="0">
                <a:solidFill>
                  <a:srgbClr val="002060"/>
                </a:solidFill>
              </a:rPr>
              <a:t>: 2 puntos.</a:t>
            </a:r>
            <a:endParaRPr lang="es-ES" sz="16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Rectangle 7"/>
          <p:cNvSpPr>
            <a:spLocks noGrp="1"/>
          </p:cNvSpPr>
          <p:nvPr>
            <p:ph type="title"/>
          </p:nvPr>
        </p:nvSpPr>
        <p:spPr>
          <a:xfrm>
            <a:off x="299501" y="156502"/>
            <a:ext cx="8591872" cy="58092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2400" dirty="0"/>
              <a:t/>
            </a:r>
            <a:br>
              <a:rPr lang="es-ES" sz="2400" dirty="0"/>
            </a:br>
            <a:r>
              <a:rPr lang="es-ES" altLang="es-ES" sz="2400" b="1" u="sng" dirty="0" smtClean="0">
                <a:solidFill>
                  <a:srgbClr val="002060"/>
                </a:solidFill>
              </a:rPr>
              <a:t/>
            </a:r>
            <a:br>
              <a:rPr lang="es-ES" altLang="es-ES" sz="2400" b="1" u="sng" dirty="0" smtClean="0">
                <a:solidFill>
                  <a:srgbClr val="002060"/>
                </a:solidFill>
              </a:rPr>
            </a:br>
            <a:r>
              <a:rPr lang="es-ES" altLang="es-ES" sz="2200" b="1" dirty="0" smtClean="0">
                <a:solidFill>
                  <a:srgbClr val="002060"/>
                </a:solidFill>
              </a:rPr>
              <a:t>9. </a:t>
            </a:r>
            <a:r>
              <a:rPr lang="es-ES" altLang="es-ES" sz="2200" b="1" u="sng" dirty="0" smtClean="0">
                <a:solidFill>
                  <a:srgbClr val="002060"/>
                </a:solidFill>
              </a:rPr>
              <a:t>Rentas anuales de la unidad familiar</a:t>
            </a:r>
            <a:r>
              <a:rPr lang="es-ES" altLang="es-ES" sz="2200" b="1" dirty="0" smtClean="0">
                <a:solidFill>
                  <a:srgbClr val="002060"/>
                </a:solidFill>
              </a:rPr>
              <a:t> (máximo 1 punto).</a:t>
            </a:r>
          </a:p>
        </p:txBody>
      </p:sp>
      <p:sp>
        <p:nvSpPr>
          <p:cNvPr id="6" name="5 Elipse"/>
          <p:cNvSpPr/>
          <p:nvPr/>
        </p:nvSpPr>
        <p:spPr>
          <a:xfrm>
            <a:off x="467544" y="2420888"/>
            <a:ext cx="8064896" cy="318616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han presentado Declaración de la Renta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Suma de las  casillas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435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(Base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imponible general) y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460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(Base imponible del ahorro).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no se ha presentado Declaración de la Renta en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Se realizarán las siguientes operaciones en las cuantías imputadas en el Certificado Tributario de IRPF de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2020,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expedido por la Agencia Tributaria: </a:t>
            </a:r>
            <a:r>
              <a:rPr lang="es-ES" sz="16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Rendimentos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íntegros del trabajo + Rendimientos del capital mobiliario + Ganancias patrimoniales sometidas a retención - Gastos deducibles de estos rendimientos conforme a la normativa tributaria.</a:t>
            </a:r>
          </a:p>
          <a:p>
            <a:pPr algn="ctr" eaLnBrk="1" hangingPunct="1">
              <a:defRPr/>
            </a:pPr>
            <a:endParaRPr lang="es-ES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67782" y="1196752"/>
            <a:ext cx="87482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igual o inferior al IPREM 2020 (</a:t>
            </a:r>
            <a:r>
              <a:rPr lang="es-ES" altLang="es-ES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7.519,59 €/año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no superen el doble del IPREM 2020 (</a:t>
            </a:r>
            <a:r>
              <a:rPr lang="es-ES" altLang="es-ES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15,039,18 </a:t>
            </a:r>
            <a:r>
              <a:rPr lang="es-ES" altLang="es-ES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€/año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):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0,5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superior al doble del IPREM 2020: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7904226" y="5261118"/>
            <a:ext cx="842382" cy="11912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5536" y="5702667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El anexo de miembros computables aparece en la solicitud y deberá ser completado en caso de marcar el criterio de Renta.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99592" y="425404"/>
            <a:ext cx="7443866" cy="720079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altLang="es-ES" sz="3600" b="1" dirty="0" smtClean="0">
                <a:solidFill>
                  <a:srgbClr val="002060"/>
                </a:solidFill>
              </a:rPr>
              <a:t>CRITERIOS DE DESEMPATE</a:t>
            </a:r>
            <a:r>
              <a:rPr lang="es-ES" altLang="es-ES" sz="4800" b="1" dirty="0" smtClean="0">
                <a:solidFill>
                  <a:srgbClr val="002060"/>
                </a:solidFill>
              </a:rPr>
              <a:t/>
            </a:r>
            <a:br>
              <a:rPr lang="es-ES" altLang="es-ES" sz="4800" b="1" dirty="0" smtClean="0">
                <a:solidFill>
                  <a:srgbClr val="002060"/>
                </a:solidFill>
              </a:rPr>
            </a:br>
            <a:endParaRPr lang="es-ES" altLang="es-ES" sz="2200" b="1" dirty="0" smtClean="0">
              <a:solidFill>
                <a:srgbClr val="002060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07505" y="1145483"/>
            <a:ext cx="9034620" cy="52105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IGUALDAD DE PUNTOS EL LISTADO SE ORDENA POR:</a:t>
            </a:r>
            <a:endParaRPr lang="es-ES" altLang="es-ES" sz="2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1º - Hermanos/as matriculados en el centro.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MAYOR PUNTUACIÓN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2º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Proximidad al centro del domicilio familiar, o del lugar de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trabajo.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Existencia de padres, madres, tutores o tutoras legales que trabajen en el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Discapacidad en el alumno, alumna, padres, madres, tutores o tutoras legales, hermanos 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hermanas.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Situación de acogimiento familiar del alumno 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de víctima de violencia de género o de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terrorismo.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Alumnado nacido en parto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múltiple.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legal de familia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numerosa.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Condición legal de familia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monoparental.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10º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- Rentas anuales de la unidad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familiar.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	Si sigue habiendo empate - Número aleatorio de solicitud mediante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altLang="es-ES" sz="33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sorteo que se celebrará el </a:t>
            </a:r>
            <a:r>
              <a:rPr lang="es-ES" altLang="es-ES" sz="33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25 </a:t>
            </a:r>
            <a:r>
              <a:rPr lang="es-ES" altLang="es-ES" sz="33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abril de </a:t>
            </a:r>
            <a:r>
              <a:rPr lang="es-ES" altLang="es-ES" sz="33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2022</a:t>
            </a:r>
            <a:endParaRPr lang="es-ES" altLang="es-ES" sz="33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202442" y="5380348"/>
            <a:ext cx="634556" cy="89735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528" y="0"/>
            <a:ext cx="8640960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Solicitudes en EducamosCLM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b="1" i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s-ES" altLang="es-ES" sz="1600" b="1" i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ducamosclm.castillalamancha.es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través de </a:t>
            </a:r>
            <a:r>
              <a:rPr lang="es-ES" altLang="es-E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 SECRETARÍA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40" y="4463495"/>
            <a:ext cx="4171692" cy="22920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8870" y="4615836"/>
            <a:ext cx="37398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  <a:r>
              <a:rPr lang="es-ES" sz="1800" dirty="0" smtClean="0"/>
              <a:t>ccedemos a la “</a:t>
            </a:r>
            <a:r>
              <a:rPr lang="es-ES" sz="1800" dirty="0"/>
              <a:t>Secretaría Virtual</a:t>
            </a:r>
            <a:r>
              <a:rPr lang="es-ES" sz="1800" dirty="0" smtClean="0"/>
              <a:t>”.</a:t>
            </a:r>
            <a:endParaRPr lang="es-ES" sz="1800" dirty="0"/>
          </a:p>
        </p:txBody>
      </p:sp>
      <p:sp>
        <p:nvSpPr>
          <p:cNvPr id="2" name="Rectángulo 1"/>
          <p:cNvSpPr/>
          <p:nvPr/>
        </p:nvSpPr>
        <p:spPr>
          <a:xfrm>
            <a:off x="261898" y="5838475"/>
            <a:ext cx="366654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ATENCIÓN: LA SOLICITUD DE ADMISIÓN NO ES UNA MATRÍCULA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27396" y="154929"/>
            <a:ext cx="517041" cy="731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350595"/>
            <a:ext cx="5316519" cy="26434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96" y="476672"/>
            <a:ext cx="1059880" cy="38541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7504" y="2064916"/>
            <a:ext cx="165618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r>
              <a:rPr lang="es-ES" sz="1800" dirty="0" smtClean="0"/>
              <a:t>cceso a la plataforma con usuario y contraseña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44009" y="1556792"/>
            <a:ext cx="43924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Las claves de acceso a la plataforma Educamos se pueden solicitar en cualquier centro educativo.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3528" y="1323373"/>
            <a:ext cx="705678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Hacemos clic en nuestra convocatoria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416939" y="5922948"/>
            <a:ext cx="518900" cy="7338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81696"/>
            <a:ext cx="8449461" cy="269460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39552" y="2780928"/>
            <a:ext cx="93610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419872" y="2204864"/>
            <a:ext cx="309634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107504" y="436510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izquierda 11"/>
          <p:cNvSpPr/>
          <p:nvPr/>
        </p:nvSpPr>
        <p:spPr>
          <a:xfrm>
            <a:off x="7020272" y="4365104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roceso 14"/>
          <p:cNvSpPr/>
          <p:nvPr/>
        </p:nvSpPr>
        <p:spPr>
          <a:xfrm>
            <a:off x="539552" y="4293096"/>
            <a:ext cx="3816424" cy="288032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885463" y="4549854"/>
            <a:ext cx="936104" cy="79208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979712" y="5341942"/>
            <a:ext cx="612068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Seleccionamos para elegir el alumno/a y abrir el formulario de solicitud.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331640" y="323280"/>
            <a:ext cx="604867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 CONVOCATORIA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82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779913" y="5550874"/>
            <a:ext cx="530094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Si nuestro/a hijo/a </a:t>
            </a:r>
            <a:r>
              <a:rPr lang="es-ES" sz="1800" b="1" dirty="0" smtClean="0">
                <a:solidFill>
                  <a:srgbClr val="FF0000"/>
                </a:solidFill>
              </a:rPr>
              <a:t>NO</a:t>
            </a:r>
            <a:r>
              <a:rPr lang="es-ES" sz="1800" b="1" dirty="0" smtClean="0">
                <a:solidFill>
                  <a:srgbClr val="002060"/>
                </a:solidFill>
              </a:rPr>
              <a:t> está escolarizado/a</a:t>
            </a:r>
            <a:r>
              <a:rPr lang="es-ES" sz="1800" dirty="0" smtClean="0">
                <a:solidFill>
                  <a:srgbClr val="002060"/>
                </a:solidFill>
              </a:rPr>
              <a:t>, pulsamos sobre el </a:t>
            </a:r>
            <a:r>
              <a:rPr lang="es-ES" sz="1800" b="1" u="sng" dirty="0" smtClean="0">
                <a:solidFill>
                  <a:srgbClr val="002060"/>
                </a:solidFill>
              </a:rPr>
              <a:t>“muñeco”</a:t>
            </a:r>
            <a:r>
              <a:rPr lang="es-ES" sz="1800" u="sng" dirty="0" smtClean="0">
                <a:solidFill>
                  <a:srgbClr val="002060"/>
                </a:solidFill>
              </a:rPr>
              <a:t> </a:t>
            </a:r>
            <a:r>
              <a:rPr lang="es-ES" sz="1800" dirty="0" smtClean="0">
                <a:solidFill>
                  <a:srgbClr val="002060"/>
                </a:solidFill>
              </a:rPr>
              <a:t>de la parte superior derecha. 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874" y="4243748"/>
            <a:ext cx="522520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Si nuestro/a hijo/a </a:t>
            </a:r>
            <a:r>
              <a:rPr lang="es-ES" sz="1800" b="1" dirty="0" smtClean="0">
                <a:solidFill>
                  <a:srgbClr val="002060"/>
                </a:solidFill>
              </a:rPr>
              <a:t> ya está escolarizado/a </a:t>
            </a:r>
            <a:r>
              <a:rPr lang="es-ES" sz="1800" dirty="0" smtClean="0">
                <a:solidFill>
                  <a:srgbClr val="002060"/>
                </a:solidFill>
              </a:rPr>
              <a:t>en un centro educativo de CLM aparece en el listado y pulsamos sobre el candidato/a.</a:t>
            </a:r>
            <a:endParaRPr lang="es-ES" sz="1800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962">
            <a:off x="175676" y="6020821"/>
            <a:ext cx="449430" cy="63556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848579" y="3252870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76926" y="693960"/>
            <a:ext cx="55446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DEL ALUMNO/A CANDIDATO/A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6" y="1530429"/>
            <a:ext cx="8484023" cy="17508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610" y="1189532"/>
            <a:ext cx="1104900" cy="923925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7000123" y="1781070"/>
            <a:ext cx="1259248" cy="3725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655527" y="2790059"/>
            <a:ext cx="72008" cy="1404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1391" y="5401692"/>
            <a:ext cx="861480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- </a:t>
            </a:r>
            <a:r>
              <a:rPr lang="es-ES" b="1" dirty="0" smtClean="0">
                <a:solidFill>
                  <a:srgbClr val="002060"/>
                </a:solidFill>
              </a:rPr>
              <a:t>Si es alumnado de CLM </a:t>
            </a:r>
            <a:r>
              <a:rPr lang="es-ES" dirty="0" smtClean="0">
                <a:solidFill>
                  <a:srgbClr val="002060"/>
                </a:solidFill>
              </a:rPr>
              <a:t>aparecen automáticamente todos los campos rellenos, incluido el centro en el que está actualmente matriculado/a.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- </a:t>
            </a:r>
            <a:r>
              <a:rPr lang="es-ES" b="1" dirty="0" smtClean="0">
                <a:solidFill>
                  <a:srgbClr val="002060"/>
                </a:solidFill>
              </a:rPr>
              <a:t>Si aún NO está escolarizado/a en CLM</a:t>
            </a:r>
            <a:r>
              <a:rPr lang="es-ES" dirty="0" smtClean="0">
                <a:solidFill>
                  <a:srgbClr val="002060"/>
                </a:solidFill>
              </a:rPr>
              <a:t>, incluidos los alumnos/as de 3 años, </a:t>
            </a:r>
            <a:r>
              <a:rPr lang="es-ES" dirty="0">
                <a:solidFill>
                  <a:srgbClr val="002060"/>
                </a:solidFill>
              </a:rPr>
              <a:t>debemos ir cumplimentando todos </a:t>
            </a:r>
            <a:r>
              <a:rPr lang="es-ES" dirty="0" smtClean="0">
                <a:solidFill>
                  <a:srgbClr val="002060"/>
                </a:solidFill>
              </a:rPr>
              <a:t>los </a:t>
            </a:r>
            <a:r>
              <a:rPr lang="es-ES" dirty="0">
                <a:solidFill>
                  <a:srgbClr val="002060"/>
                </a:solidFill>
              </a:rPr>
              <a:t>datos. </a:t>
            </a:r>
            <a:endParaRPr lang="es-ES" dirty="0" smtClean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6315"/>
            <a:ext cx="8510281" cy="464135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87028" y="1772816"/>
            <a:ext cx="936104" cy="224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47564" y="2840287"/>
            <a:ext cx="1908212" cy="337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981416" y="4408466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Muy importante el correo electrónico para notificaciones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913512" y="4210762"/>
            <a:ext cx="1110565" cy="37036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055867" y="3597197"/>
            <a:ext cx="922887" cy="104210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11560" y="4581128"/>
            <a:ext cx="180020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566772" y="102131"/>
            <a:ext cx="423602" cy="5990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67959" y="216983"/>
            <a:ext cx="3294492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FORMULARIO DE </a:t>
            </a:r>
            <a:r>
              <a:rPr lang="es-ES" b="1" dirty="0" smtClean="0">
                <a:solidFill>
                  <a:schemeClr val="bg1"/>
                </a:solidFill>
              </a:rPr>
              <a:t>SOLICITUD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3089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765" y="3572609"/>
            <a:ext cx="8764719" cy="32008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	En este apartado indicaremos </a:t>
            </a:r>
            <a:r>
              <a:rPr lang="es-ES" sz="2000" b="1" dirty="0" smtClean="0">
                <a:solidFill>
                  <a:srgbClr val="002060"/>
                </a:solidFill>
              </a:rPr>
              <a:t> etapa, curso y centros </a:t>
            </a:r>
            <a:r>
              <a:rPr lang="es-ES" sz="2000" dirty="0" smtClean="0">
                <a:solidFill>
                  <a:srgbClr val="002060"/>
                </a:solidFill>
              </a:rPr>
              <a:t>educativos por orden de prioridad y si solicitamos </a:t>
            </a:r>
            <a:r>
              <a:rPr lang="es-ES" sz="2000" b="1" dirty="0" smtClean="0">
                <a:solidFill>
                  <a:srgbClr val="002060"/>
                </a:solidFill>
              </a:rPr>
              <a:t>enseñanza bilingüe. </a:t>
            </a:r>
          </a:p>
          <a:p>
            <a:pPr algn="ctr"/>
            <a:r>
              <a:rPr lang="es-ES" sz="2000" b="1" u="sng" dirty="0" smtClean="0">
                <a:solidFill>
                  <a:srgbClr val="002060"/>
                </a:solidFill>
              </a:rPr>
              <a:t>Se debe elegir el nivel siguiente al que se está cursando, de lo contrario la solicitud se desestimará</a:t>
            </a:r>
            <a:endParaRPr lang="es-ES" sz="2000" b="1" u="sng" dirty="0">
              <a:solidFill>
                <a:srgbClr val="002060"/>
              </a:solidFill>
            </a:endParaRPr>
          </a:p>
          <a:p>
            <a:endParaRPr lang="es-ES" sz="2000" b="1" u="sng" dirty="0" smtClean="0">
              <a:solidFill>
                <a:srgbClr val="002060"/>
              </a:solidFill>
            </a:endParaRPr>
          </a:p>
          <a:p>
            <a:r>
              <a:rPr lang="es-ES" sz="2000" b="1" u="sng" dirty="0" smtClean="0">
                <a:solidFill>
                  <a:srgbClr val="002060"/>
                </a:solidFill>
              </a:rPr>
              <a:t>Se recomienda completar los 6 centros</a:t>
            </a:r>
            <a:r>
              <a:rPr lang="es-ES" sz="2000" b="1" dirty="0" smtClean="0">
                <a:solidFill>
                  <a:srgbClr val="002060"/>
                </a:solidFill>
              </a:rPr>
              <a:t>, </a:t>
            </a:r>
            <a:r>
              <a:rPr lang="es-ES" sz="2000" dirty="0" smtClean="0">
                <a:solidFill>
                  <a:srgbClr val="002060"/>
                </a:solidFill>
              </a:rPr>
              <a:t>ya que, de lo contrario, nos podrían asignar uno no elegido.</a:t>
            </a:r>
            <a:endParaRPr lang="es-ES" sz="2200" dirty="0" smtClean="0">
              <a:solidFill>
                <a:srgbClr val="002060"/>
              </a:solidFill>
            </a:endParaRPr>
          </a:p>
          <a:p>
            <a:r>
              <a:rPr lang="es-ES" sz="1800" b="1" u="sng" dirty="0" smtClean="0">
                <a:solidFill>
                  <a:srgbClr val="002060"/>
                </a:solidFill>
              </a:rPr>
              <a:t>Para cambios de centro </a:t>
            </a:r>
            <a:r>
              <a:rPr lang="es-ES" sz="1800" dirty="0" smtClean="0">
                <a:solidFill>
                  <a:srgbClr val="002060"/>
                </a:solidFill>
              </a:rPr>
              <a:t>deberemos marcar “</a:t>
            </a:r>
            <a:r>
              <a:rPr lang="es-ES" sz="1800" b="1" dirty="0" smtClean="0">
                <a:solidFill>
                  <a:srgbClr val="002060"/>
                </a:solidFill>
              </a:rPr>
              <a:t>SI o NO </a:t>
            </a:r>
            <a:r>
              <a:rPr lang="es-ES" sz="1800" b="1" i="1" dirty="0" smtClean="0">
                <a:solidFill>
                  <a:srgbClr val="002060"/>
                </a:solidFill>
              </a:rPr>
              <a:t>deseo permanecer en mi centro de procedencia</a:t>
            </a:r>
            <a:r>
              <a:rPr lang="es-ES" sz="1800" dirty="0" smtClean="0">
                <a:solidFill>
                  <a:srgbClr val="002060"/>
                </a:solidFill>
              </a:rPr>
              <a:t>”, ya que me pueden asignar un centro que no he solicitado si por baremo o vacantes no me asignan el centro deseado.</a:t>
            </a:r>
          </a:p>
          <a:p>
            <a:endParaRPr lang="es-ES" sz="8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0" y="744557"/>
            <a:ext cx="8748464" cy="2585093"/>
          </a:xfrm>
          <a:prstGeom prst="rect">
            <a:avLst/>
          </a:prstGeom>
        </p:spPr>
      </p:pic>
      <p:cxnSp>
        <p:nvCxnSpPr>
          <p:cNvPr id="6" name="Conector angular 5"/>
          <p:cNvCxnSpPr/>
          <p:nvPr/>
        </p:nvCxnSpPr>
        <p:spPr>
          <a:xfrm rot="16200000" flipV="1">
            <a:off x="-1345938" y="4549347"/>
            <a:ext cx="3001296" cy="8096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14228" y="1776719"/>
            <a:ext cx="4293774" cy="3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14228" y="2925488"/>
            <a:ext cx="5013854" cy="28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526106" y="167438"/>
            <a:ext cx="358399" cy="50683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884368" y="1725148"/>
            <a:ext cx="9550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95192" y="1207955"/>
            <a:ext cx="1034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3131840" y="1207955"/>
            <a:ext cx="1071736" cy="8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61132" y="1211221"/>
            <a:ext cx="1364595" cy="10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580112" y="1722501"/>
            <a:ext cx="648072" cy="338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613398" y="4231884"/>
            <a:ext cx="7920880" cy="715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835696" y="201014"/>
            <a:ext cx="532859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 CURSO Y CENTRO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44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1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8" y="2008930"/>
            <a:ext cx="8271258" cy="276376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010428" y="2211563"/>
            <a:ext cx="576064" cy="308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2420888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91725" y="3301471"/>
            <a:ext cx="15121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2" y="3899301"/>
            <a:ext cx="3844687" cy="6760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90283" y="3757149"/>
            <a:ext cx="4185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Poner parte del nombre propio de la vía, sin escribir calle, avenida…y luego seleccionar en el cuadro siguiente.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93740" y="3787346"/>
            <a:ext cx="1008112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49011" y="3987982"/>
            <a:ext cx="693230" cy="19726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836188" y="4912832"/>
            <a:ext cx="5760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Hacer clic sobre la vía seleccionada para que aparezca grabada en el recuadro de abajo y </a:t>
            </a:r>
            <a:r>
              <a:rPr lang="es-ES" sz="1200" b="1" dirty="0">
                <a:solidFill>
                  <a:srgbClr val="FF0000"/>
                </a:solidFill>
              </a:rPr>
              <a:t>después completar con nº/piso/…y código postal.</a:t>
            </a:r>
          </a:p>
          <a:p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691408" y="4690837"/>
            <a:ext cx="0" cy="3033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1967315" y="4393501"/>
            <a:ext cx="1669074" cy="297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4060800" y="76159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El domicilio que hay que alegar es en el que está empadronado el alumno/a con sus progenitores o tutores/as legales. </a:t>
            </a:r>
            <a:r>
              <a:rPr lang="es-ES" sz="1600" b="1" dirty="0" smtClean="0">
                <a:solidFill>
                  <a:srgbClr val="C00000"/>
                </a:solidFill>
              </a:rPr>
              <a:t>Si el domicilio de ambos </a:t>
            </a:r>
            <a:r>
              <a:rPr lang="es-ES" sz="1600" b="1" u="sng" dirty="0" smtClean="0">
                <a:solidFill>
                  <a:srgbClr val="C00000"/>
                </a:solidFill>
              </a:rPr>
              <a:t>no coincide </a:t>
            </a:r>
            <a:r>
              <a:rPr lang="es-ES" sz="1600" b="1" dirty="0" smtClean="0"/>
              <a:t>debemos indicar con cuál de ellos está empadronado/a.</a:t>
            </a:r>
            <a:endParaRPr lang="es-E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28727" y="5622604"/>
            <a:ext cx="828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Hay que cumplimentar </a:t>
            </a:r>
            <a:r>
              <a:rPr lang="es-ES" sz="1600" b="1" u="sng" dirty="0" smtClean="0">
                <a:solidFill>
                  <a:srgbClr val="FF0000"/>
                </a:solidFill>
              </a:rPr>
              <a:t>por orden</a:t>
            </a:r>
            <a:r>
              <a:rPr lang="es-ES" sz="1600" b="1" dirty="0" smtClean="0"/>
              <a:t>, Provincia/Municipio y Localidad y aparecerán todas las calles correspondientes a la localidad. Seleccionar en el recuadro la que corresponda.</a:t>
            </a:r>
            <a:endParaRPr lang="es-ES" sz="1600" b="1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876256" y="1910181"/>
            <a:ext cx="206515" cy="18068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85892" y="75902"/>
            <a:ext cx="265791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CRITERIOS</a:t>
            </a:r>
            <a:endParaRPr lang="es-E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9933" y="910014"/>
            <a:ext cx="350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Rellenar si existen hermanos/as/padres o madres que </a:t>
            </a:r>
            <a:r>
              <a:rPr lang="es-ES" sz="1600" b="1" u="sng" dirty="0" smtClean="0"/>
              <a:t>estudien o trabajen en los centros solicitados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cxnSp>
        <p:nvCxnSpPr>
          <p:cNvPr id="37" name="Conector angular 36"/>
          <p:cNvCxnSpPr>
            <a:stCxn id="35" idx="1"/>
          </p:cNvCxnSpPr>
          <p:nvPr/>
        </p:nvCxnSpPr>
        <p:spPr>
          <a:xfrm rot="10800000" flipH="1" flipV="1">
            <a:off x="269933" y="1422513"/>
            <a:ext cx="121790" cy="1206631"/>
          </a:xfrm>
          <a:prstGeom prst="bentConnector4">
            <a:avLst>
              <a:gd name="adj1" fmla="val -187700"/>
              <a:gd name="adj2" fmla="val 7123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2843808" y="260648"/>
            <a:ext cx="61206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 obligatorio marcar SI o NO y rellenar lo correspondiente</a:t>
            </a:r>
            <a:endParaRPr lang="es-ES" sz="16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468629" y="5996455"/>
            <a:ext cx="467243" cy="6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348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 animBg="1"/>
      <p:bldP spid="24" grpId="0" animBg="1"/>
      <p:bldP spid="28" grpId="0"/>
      <p:bldP spid="30" grpId="0"/>
      <p:bldP spid="35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7337" y="1645654"/>
            <a:ext cx="8675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Decreto 126/2021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28 de diciembre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(DOCM de 10 de enero de 2022).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231900" y="404664"/>
            <a:ext cx="4753224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NORMATIVA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465" y="2998627"/>
            <a:ext cx="856932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Resolución</a:t>
            </a:r>
            <a:r>
              <a:rPr kumimoji="0" lang="es-ES" altLang="es-ES" sz="2400" b="0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lang="es-ES" altLang="es-ES" sz="2400" b="1" strike="sngStrike" dirty="0" smtClean="0"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kumimoji="0" lang="es-ES" altLang="es-ES" sz="2400" b="1" i="0" u="none" strike="sng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de enero </a:t>
            </a:r>
            <a:r>
              <a:rPr kumimoji="0" lang="es-ES" altLang="es-ES" sz="24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1" i="0" u="none" strike="sng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2022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por la que se publica la convocatoria de admisión de alumnado para el curso </a:t>
            </a:r>
            <a:r>
              <a:rPr kumimoji="0" lang="es-ES" alt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2022/23</a:t>
            </a:r>
            <a:r>
              <a:rPr kumimoji="0" lang="es-ES" altLang="es-E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para </a:t>
            </a:r>
            <a:r>
              <a:rPr kumimoji="0" lang="es-ES" altLang="es-E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ENSEÑANZAS OBLIGATORIAS</a:t>
            </a: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Calendario de admisión, procesos y documentos a aportar en los criterios de baremo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Resoluciones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Provinciales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cada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Delegación Provincial.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	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Áreas </a:t>
            </a: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influencia</a:t>
            </a:r>
            <a:r>
              <a:rPr kumimoji="0" lang="es-ES" alt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centros adscritos</a:t>
            </a:r>
            <a:r>
              <a:rPr kumimoji="0" lang="es-ES" alt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y 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vacantes provisionales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s-ES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Publicaciones Provinciales y toda la información del proceso en el </a:t>
            </a:r>
            <a:r>
              <a:rPr kumimoji="0" lang="es-ES" alt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Portal de Educación: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S" alt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educa.jccm.es</a:t>
            </a:r>
            <a:endParaRPr kumimoji="0" lang="es-ES" alt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69256" y="200084"/>
            <a:ext cx="607741" cy="8594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7818" y="2167630"/>
            <a:ext cx="8202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Orden </a:t>
            </a:r>
            <a:r>
              <a:rPr lang="es-ES" altLang="es-ES" sz="2400" b="1" dirty="0" smtClean="0">
                <a:latin typeface="Arial Narrow" panose="020B0606020202030204" pitchFamily="34" charset="0"/>
                <a:cs typeface="Times New Roman" pitchFamily="18" charset="0"/>
              </a:rPr>
              <a:t>12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/2022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18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enero (DOCM 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24</a:t>
            </a:r>
            <a:r>
              <a:rPr kumimoji="0" lang="es-ES" altLang="es-ES" sz="2400" b="1" i="0" u="non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kumimoji="0" lang="es-ES" altLang="es-ES" sz="2400" b="1" i="0" u="non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de enero)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 desarrollo del </a:t>
            </a: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Decreto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3898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2914" y="221633"/>
            <a:ext cx="69488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Debemos marcar </a:t>
            </a:r>
            <a:r>
              <a:rPr lang="es-ES" sz="2000" b="1" dirty="0" smtClean="0">
                <a:solidFill>
                  <a:srgbClr val="FF0066"/>
                </a:solidFill>
              </a:rPr>
              <a:t>SI – NO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en cada criterio y en caso afirmativo, rellenar los formularios que se desplieguen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2" y="4956418"/>
            <a:ext cx="6305550" cy="4762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99792" y="5391483"/>
            <a:ext cx="6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Si el alumno/a está matriculado/a en un conservatorio de Música o Danza de CLM </a:t>
            </a:r>
            <a:r>
              <a:rPr lang="es-ES" sz="1600" b="1" u="sng" dirty="0" smtClean="0">
                <a:solidFill>
                  <a:srgbClr val="002060"/>
                </a:solidFill>
              </a:rPr>
              <a:t>aparecerá por defecto </a:t>
            </a:r>
            <a:r>
              <a:rPr lang="es-ES" sz="1600" b="1" dirty="0" smtClean="0">
                <a:solidFill>
                  <a:srgbClr val="002060"/>
                </a:solidFill>
              </a:rPr>
              <a:t>el centro y nivel, sólo hay que marcar </a:t>
            </a:r>
            <a:r>
              <a:rPr lang="es-ES" sz="1600" b="1" dirty="0" smtClean="0">
                <a:solidFill>
                  <a:srgbClr val="C00000"/>
                </a:solidFill>
              </a:rPr>
              <a:t>Si o NO </a:t>
            </a:r>
            <a:r>
              <a:rPr lang="es-ES" sz="1600" b="1" dirty="0" smtClean="0">
                <a:solidFill>
                  <a:srgbClr val="002060"/>
                </a:solidFill>
              </a:rPr>
              <a:t>en caso de solicitar </a:t>
            </a:r>
            <a:r>
              <a:rPr lang="es-ES" sz="1600" b="1" u="sng" dirty="0" smtClean="0">
                <a:solidFill>
                  <a:srgbClr val="002060"/>
                </a:solidFill>
              </a:rPr>
              <a:t>simultaneidad con la ESO </a:t>
            </a:r>
            <a:r>
              <a:rPr lang="es-ES" sz="1600" b="1" dirty="0" smtClean="0">
                <a:solidFill>
                  <a:srgbClr val="002060"/>
                </a:solidFill>
              </a:rPr>
              <a:t>en los centros establecidos en las Resoluciones Provinciales.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8196" y="5979119"/>
            <a:ext cx="22664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Por último marcar la declaración de veracidad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67544" y="5179579"/>
            <a:ext cx="294363" cy="8942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50987" y="152566"/>
            <a:ext cx="529960" cy="7494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71" y="1057764"/>
            <a:ext cx="7504659" cy="3841021"/>
          </a:xfrm>
          <a:prstGeom prst="rect">
            <a:avLst/>
          </a:prstGeom>
        </p:spPr>
      </p:pic>
      <p:cxnSp>
        <p:nvCxnSpPr>
          <p:cNvPr id="13" name="Conector angular 12"/>
          <p:cNvCxnSpPr/>
          <p:nvPr/>
        </p:nvCxnSpPr>
        <p:spPr>
          <a:xfrm rot="16200000" flipV="1">
            <a:off x="6895546" y="4420778"/>
            <a:ext cx="2119475" cy="15819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012160" y="1045703"/>
            <a:ext cx="720080" cy="2731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567941" y="1304022"/>
            <a:ext cx="703718" cy="19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132687" y="1675516"/>
            <a:ext cx="689992" cy="25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684234" y="2078193"/>
            <a:ext cx="576064" cy="167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2888263" y="242615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1763688" y="2768703"/>
            <a:ext cx="576064" cy="259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217858" y="3055269"/>
            <a:ext cx="720080" cy="251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814306" y="3670788"/>
            <a:ext cx="644905" cy="174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3936501" y="3261401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4210085" y="4699033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411301" y="4152033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1331720" y="1268760"/>
            <a:ext cx="805038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21284" y="1483212"/>
            <a:ext cx="1418770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1023"/>
          <p:cNvCxnSpPr/>
          <p:nvPr/>
        </p:nvCxnSpPr>
        <p:spPr>
          <a:xfrm>
            <a:off x="1694954" y="1898362"/>
            <a:ext cx="61453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2032484" y="2213605"/>
            <a:ext cx="61453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870777" y="2636912"/>
            <a:ext cx="101748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994162" y="2962258"/>
            <a:ext cx="731054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725216" y="3261401"/>
            <a:ext cx="1451079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1301430" y="3429000"/>
            <a:ext cx="2635071" cy="12649"/>
          </a:xfrm>
          <a:prstGeom prst="line">
            <a:avLst/>
          </a:prstGeom>
          <a:ln w="254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514965" y="3715577"/>
            <a:ext cx="914602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278378" y="4359562"/>
            <a:ext cx="2693888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212582" y="4862675"/>
            <a:ext cx="2487210" cy="10798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049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10" grpId="0" animBg="1"/>
      <p:bldP spid="9" grpId="0" animBg="1"/>
      <p:bldP spid="6" grpId="0" animBg="1"/>
      <p:bldP spid="11" grpId="0" animBg="1"/>
      <p:bldP spid="14" grpId="0" animBg="1"/>
      <p:bldP spid="15" grpId="0" animBg="1"/>
      <p:bldP spid="8" grpId="0" animBg="1"/>
      <p:bldP spid="7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5126084"/>
            <a:ext cx="8612608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Para aquellos datos que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SE OPONGA a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hacer la comprobación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de oficio,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necesario adjuntar la documentación oportuna que justifique los criterios alegados en la solicitud,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para ello se pulsa donde pone “Examinar” de modo que se acceda a la carpeta de su ordenador en la que está el documento justificativo y se adjunta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. Los documentos a adjuntar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deberán tener formato PDF, con un máximo de 5 MB y en el nombre únicamente letras,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números, guion alto y sin espacios.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(En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caso de no adjuntar la documentación de manera telemática, se deberá aportar de manera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presencial con cita previa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en la Secretaria del centro solicitado como 1ª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opción).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8791" y="212582"/>
            <a:ext cx="77768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Las personas solicitantes con </a:t>
            </a:r>
            <a:r>
              <a:rPr lang="es-ES" sz="1600" b="1" u="sng" dirty="0" smtClean="0">
                <a:solidFill>
                  <a:srgbClr val="FF0000"/>
                </a:solidFill>
              </a:rPr>
              <a:t>PASAPORTE</a:t>
            </a:r>
            <a:r>
              <a:rPr lang="es-ES" sz="1600" b="1" dirty="0" smtClean="0"/>
              <a:t> deberán oponerse a los criterios alegados y adjuntar la documentación correspondiente.</a:t>
            </a:r>
            <a:endParaRPr lang="es-ES" sz="16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618605" y="158964"/>
            <a:ext cx="412118" cy="5827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0" y="1148471"/>
            <a:ext cx="8043360" cy="3850901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683568" y="1268760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73516" y="1862775"/>
            <a:ext cx="5952678" cy="285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899592" y="4530081"/>
            <a:ext cx="2695248" cy="2670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594840" y="4285700"/>
            <a:ext cx="3641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Autorización expresa sólo si alegamos el criterio de Renta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14" name="Conector angular 13"/>
          <p:cNvCxnSpPr>
            <a:endCxn id="5" idx="3"/>
          </p:cNvCxnSpPr>
          <p:nvPr/>
        </p:nvCxnSpPr>
        <p:spPr>
          <a:xfrm flipV="1">
            <a:off x="6516216" y="504970"/>
            <a:ext cx="1689439" cy="1423554"/>
          </a:xfrm>
          <a:prstGeom prst="bentConnector3">
            <a:avLst>
              <a:gd name="adj1" fmla="val 113531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rir corchete 15"/>
          <p:cNvSpPr/>
          <p:nvPr/>
        </p:nvSpPr>
        <p:spPr>
          <a:xfrm>
            <a:off x="321728" y="2399928"/>
            <a:ext cx="433848" cy="1821160"/>
          </a:xfrm>
          <a:prstGeom prst="leftBracke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errar corchete 19"/>
          <p:cNvSpPr/>
          <p:nvPr/>
        </p:nvSpPr>
        <p:spPr>
          <a:xfrm>
            <a:off x="8175684" y="2279638"/>
            <a:ext cx="360040" cy="2064788"/>
          </a:xfrm>
          <a:prstGeom prst="rightBracket">
            <a:avLst/>
          </a:prstGeom>
          <a:ln w="730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28611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2" grpId="0" animBg="1"/>
      <p:bldP spid="16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3256" y="487205"/>
            <a:ext cx="7416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Datos que NO pueden se comprobados por la Administración o documentos de empresas privadas u otras Comunidades Autónomas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028376" y="5849559"/>
            <a:ext cx="444422" cy="6284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7" y="1245354"/>
            <a:ext cx="8714964" cy="195612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6056" y="1213980"/>
            <a:ext cx="8611225" cy="238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733921" y="1747615"/>
            <a:ext cx="3672408" cy="32827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744478" y="2077598"/>
            <a:ext cx="367240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744478" y="2708920"/>
            <a:ext cx="367240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344256"/>
            <a:ext cx="8180299" cy="112132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91361" y="3635151"/>
            <a:ext cx="7416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Acreditación de FAMILIA MONOPARENTAL  a efectos de baremo en caso de haberla alegado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2754241" y="4797152"/>
            <a:ext cx="3707525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662057" y="5085184"/>
            <a:ext cx="2607662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23528" y="458112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967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568" y="1684536"/>
            <a:ext cx="7416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 la solicitud se firma por un solo tutor/a se deberá declarar y documentar en el siguiente apartado: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0267" y="357815"/>
            <a:ext cx="8388424" cy="11182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Deberán realizar la firma telemática </a:t>
            </a:r>
            <a:r>
              <a:rPr lang="es-ES" alt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DOS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progenitores/as o los dos tutores/as legales del alumno/alumna,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también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Bachillerato para menores de edad.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 CASO CONTRARIO NO SE REGISTRA LA SOLICITUD</a:t>
            </a:r>
            <a:endParaRPr lang="es-ES" altLang="es-E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5868144" y="3429000"/>
            <a:ext cx="115212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60266" y="4287532"/>
            <a:ext cx="8634531" cy="21646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 DOCUMENTACIÓN A APORTAR EN CADA CASO VIENE ESPECIFICADA EN EL APARTADO QUINTO DE LA RESOLUCIÓN DE CONVOCATORIA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Los documentos a adjuntar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deberán tener formato PDF, con un máximo de 5 MB y en el nombre únicamente letras, números, guion alto y sin espacios. </a:t>
            </a:r>
          </a:p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(En caso de no adjuntar la documentación de manera telemática, se deberá aportar de manera presencial con cita previa en la Secretaria del centro solicitado como 1ª opción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60999" y="6017517"/>
            <a:ext cx="444422" cy="6284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66" y="2298107"/>
            <a:ext cx="8509595" cy="1706238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260266" y="3068960"/>
            <a:ext cx="4592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088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9087" y="4743345"/>
            <a:ext cx="6213114" cy="156966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Esta casilla se selecciona en caso de que autoricemos al centro a presentar la solicitud.</a:t>
            </a:r>
            <a:endParaRPr lang="es-ES" sz="3200" dirty="0"/>
          </a:p>
        </p:txBody>
      </p:sp>
      <p:sp>
        <p:nvSpPr>
          <p:cNvPr id="18" name="Rectángulo 17"/>
          <p:cNvSpPr/>
          <p:nvPr/>
        </p:nvSpPr>
        <p:spPr>
          <a:xfrm>
            <a:off x="151803" y="3589003"/>
            <a:ext cx="8315912" cy="1020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15746" y="162226"/>
            <a:ext cx="8251969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Si se detecta falsedad en los datos aportados</a:t>
            </a:r>
            <a:r>
              <a:rPr lang="es-ES" sz="2400" b="1" dirty="0" smtClean="0"/>
              <a:t>, ocultamiento de información o vulneración de derechos de otro/a progenitor/a no firmante, se podrá perder la plaza adjudicada y ser asignada a instancia de los tribunales de justicia u otros órganos de la Administración.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35891" y="2513862"/>
            <a:ext cx="8231824" cy="9912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611347" y="262809"/>
            <a:ext cx="387145" cy="5474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0" y="2610498"/>
            <a:ext cx="7989459" cy="8174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23" y="3665868"/>
            <a:ext cx="8026116" cy="81086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506271" y="3861048"/>
            <a:ext cx="33281" cy="882297"/>
          </a:xfrm>
          <a:prstGeom prst="straightConnector1">
            <a:avLst/>
          </a:prstGeom>
          <a:ln w="4762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701" y="4652552"/>
            <a:ext cx="1390650" cy="74295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7611130" y="5155253"/>
            <a:ext cx="727009" cy="10868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6372201" y="6128339"/>
            <a:ext cx="273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27940" algn="ctr"/>
            <a:r>
              <a:rPr lang="es-ES" b="1" dirty="0" smtClean="0">
                <a:solidFill>
                  <a:srgbClr val="C00000"/>
                </a:solidFill>
              </a:rPr>
              <a:t>Al terminar validamos 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25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504" y="4161073"/>
            <a:ext cx="777686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2060"/>
                </a:solidFill>
              </a:rPr>
              <a:t>A continuación es necesario pulsar el </a:t>
            </a:r>
            <a:r>
              <a:rPr lang="es-ES_tradnl" sz="3000" b="1" u="sng" dirty="0" smtClean="0">
                <a:solidFill>
                  <a:srgbClr val="002060"/>
                </a:solidFill>
              </a:rPr>
              <a:t>botón de firma </a:t>
            </a:r>
            <a:r>
              <a:rPr lang="es-ES_tradnl" sz="3000" dirty="0" smtClean="0">
                <a:solidFill>
                  <a:srgbClr val="002060"/>
                </a:solidFill>
              </a:rPr>
              <a:t>en la parte superior derecha, para continuar con el proceso de </a:t>
            </a:r>
            <a:r>
              <a:rPr lang="es-ES_tradnl" sz="3000" dirty="0" err="1" smtClean="0">
                <a:solidFill>
                  <a:srgbClr val="002060"/>
                </a:solidFill>
              </a:rPr>
              <a:t>teletramitación</a:t>
            </a:r>
            <a:r>
              <a:rPr lang="es-ES_tradnl" sz="3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80162"/>
            <a:ext cx="89289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u="sng" dirty="0">
                <a:solidFill>
                  <a:srgbClr val="002060"/>
                </a:solidFill>
              </a:rPr>
              <a:t>El sistema realiza ahora una serie de comprobaciones </a:t>
            </a:r>
            <a:r>
              <a:rPr lang="es-ES" sz="2000" dirty="0">
                <a:solidFill>
                  <a:srgbClr val="002060"/>
                </a:solidFill>
              </a:rPr>
              <a:t>sobre nuestra solicitud. 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Si </a:t>
            </a:r>
            <a:r>
              <a:rPr lang="es-ES" sz="2000" dirty="0">
                <a:solidFill>
                  <a:srgbClr val="002060"/>
                </a:solidFill>
              </a:rPr>
              <a:t>todo es correcto, nos muestra un resumen de la misma. 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Si </a:t>
            </a:r>
            <a:r>
              <a:rPr lang="es-ES" sz="2000" dirty="0">
                <a:solidFill>
                  <a:srgbClr val="002060"/>
                </a:solidFill>
              </a:rPr>
              <a:t>no es así, </a:t>
            </a:r>
            <a:r>
              <a:rPr lang="es-ES" sz="2000" dirty="0" smtClean="0">
                <a:solidFill>
                  <a:srgbClr val="002060"/>
                </a:solidFill>
              </a:rPr>
              <a:t>la pantalla avisa </a:t>
            </a:r>
            <a:r>
              <a:rPr lang="es-ES" sz="2000" dirty="0">
                <a:solidFill>
                  <a:srgbClr val="002060"/>
                </a:solidFill>
              </a:rPr>
              <a:t>de </a:t>
            </a:r>
            <a:r>
              <a:rPr lang="es-ES" sz="2000" dirty="0" smtClean="0">
                <a:solidFill>
                  <a:srgbClr val="002060"/>
                </a:solidFill>
              </a:rPr>
              <a:t>los errores </a:t>
            </a:r>
            <a:r>
              <a:rPr lang="es-ES" sz="2000" dirty="0">
                <a:solidFill>
                  <a:srgbClr val="002060"/>
                </a:solidFill>
              </a:rPr>
              <a:t>y </a:t>
            </a:r>
            <a:r>
              <a:rPr lang="es-ES" sz="2000" dirty="0" smtClean="0">
                <a:solidFill>
                  <a:srgbClr val="002060"/>
                </a:solidFill>
              </a:rPr>
              <a:t>se pueden corregir.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	</a:t>
            </a:r>
            <a:r>
              <a:rPr lang="es-ES_tradnl" sz="2000" b="1" dirty="0" smtClean="0">
                <a:solidFill>
                  <a:srgbClr val="002060"/>
                </a:solidFill>
              </a:rPr>
              <a:t>Cuando la solicitud esté correcta aparece este mensaje: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" y="2141919"/>
            <a:ext cx="9101409" cy="1136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773" y="3429000"/>
            <a:ext cx="1881161" cy="84214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4788024" y="3850074"/>
            <a:ext cx="3266329" cy="413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180459" y="5609579"/>
            <a:ext cx="784480" cy="110937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884368" y="3445607"/>
            <a:ext cx="576064" cy="41544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027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3238" y="2590902"/>
            <a:ext cx="6912767" cy="329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El sistema nos recuerda que la solicitud debe ser firmada por los dos progenitores/as o tutores/as legales.</a:t>
            </a: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Si acepta, </a:t>
            </a:r>
            <a:r>
              <a:rPr lang="es-ES" sz="1600" dirty="0" smtClean="0">
                <a:solidFill>
                  <a:srgbClr val="002060"/>
                </a:solidFill>
              </a:rPr>
              <a:t>le saldrá otra pantalla con un resumen de la solicitud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y el botón para la firma con usuario y contraseña del segundo tutor. 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S</a:t>
            </a:r>
            <a:r>
              <a:rPr lang="es-ES" sz="1600" b="1" dirty="0" smtClean="0">
                <a:solidFill>
                  <a:srgbClr val="002060"/>
                </a:solidFill>
              </a:rPr>
              <a:t>i cancela</a:t>
            </a:r>
            <a:r>
              <a:rPr lang="es-ES" sz="1600" dirty="0" smtClean="0">
                <a:solidFill>
                  <a:srgbClr val="002060"/>
                </a:solidFill>
              </a:rPr>
              <a:t>, el segundo tutor puede firmarlo en cualquier momento entrando en la plataforma EducamosCLM.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Secretaría Virtual - Mis trámites-Mis solicitudes- Pendientes de firma</a:t>
            </a:r>
            <a:r>
              <a:rPr lang="es-ES" sz="1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Tendrá la solicitud pendiente de firma hasta completar el proceso.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8" y="213186"/>
            <a:ext cx="8407234" cy="2286559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995936" y="1959098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953" y="3453305"/>
            <a:ext cx="2102063" cy="8251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132" y="4391795"/>
            <a:ext cx="1017903" cy="212543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V="1">
            <a:off x="6938727" y="4734717"/>
            <a:ext cx="801625" cy="71979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993807" y="5300419"/>
            <a:ext cx="723700" cy="158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6905953" y="5429623"/>
            <a:ext cx="711521" cy="248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905953" y="5454511"/>
            <a:ext cx="926775" cy="3584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134" y="2942450"/>
            <a:ext cx="1200150" cy="447675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 flipV="1">
            <a:off x="5988627" y="3222705"/>
            <a:ext cx="2362725" cy="4316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27061" y="4077072"/>
            <a:ext cx="69894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699792" y="836712"/>
            <a:ext cx="3288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70">
            <a:off x="7942069" y="434412"/>
            <a:ext cx="532240" cy="7526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667" y="2152298"/>
            <a:ext cx="5215664" cy="352425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1475656" y="1356465"/>
            <a:ext cx="2952328" cy="1315734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1834160"/>
            <a:ext cx="770485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Finalmente, </a:t>
            </a:r>
            <a:r>
              <a:rPr lang="es-ES" sz="2000" dirty="0">
                <a:solidFill>
                  <a:srgbClr val="002060"/>
                </a:solidFill>
              </a:rPr>
              <a:t>el programa nos mostrará </a:t>
            </a:r>
            <a:r>
              <a:rPr lang="es-ES" sz="2000" dirty="0" smtClean="0">
                <a:solidFill>
                  <a:srgbClr val="002060"/>
                </a:solidFill>
              </a:rPr>
              <a:t>el registro de la solicitud  tramitada correctamente: </a:t>
            </a:r>
            <a:endParaRPr lang="es-ES" sz="2000" dirty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</a:rPr>
              <a:t>“</a:t>
            </a:r>
            <a:r>
              <a:rPr lang="es-ES" sz="2000" b="1" i="1" dirty="0" smtClean="0">
                <a:solidFill>
                  <a:srgbClr val="C00000"/>
                </a:solidFill>
              </a:rPr>
              <a:t>Su solicitud ha sido presentada</a:t>
            </a:r>
            <a:r>
              <a:rPr lang="es-ES" sz="2000" b="1" dirty="0" smtClean="0">
                <a:solidFill>
                  <a:srgbClr val="C00000"/>
                </a:solidFill>
              </a:rPr>
              <a:t>”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6" y="3047632"/>
            <a:ext cx="7495792" cy="166975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365" y="4301094"/>
            <a:ext cx="879236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Puede consultar la solicitud en el apartado </a:t>
            </a:r>
            <a:r>
              <a:rPr lang="es-ES" sz="1600" b="1" dirty="0" smtClean="0">
                <a:solidFill>
                  <a:srgbClr val="FF0000"/>
                </a:solidFill>
              </a:rPr>
              <a:t>“CÓMO VAN MIS TRÁMITES”. </a:t>
            </a:r>
            <a:r>
              <a:rPr lang="es-ES" sz="1600" dirty="0" smtClean="0"/>
              <a:t>Seleccionando al alumno/a solicitante y en la opción </a:t>
            </a:r>
            <a:r>
              <a:rPr lang="es-ES" sz="1600" i="1" dirty="0" smtClean="0">
                <a:solidFill>
                  <a:srgbClr val="FF0000"/>
                </a:solidFill>
              </a:rPr>
              <a:t>“</a:t>
            </a:r>
            <a:r>
              <a:rPr lang="es-ES" sz="1600" i="1" u="sng" dirty="0" smtClean="0">
                <a:solidFill>
                  <a:srgbClr val="FF0000"/>
                </a:solidFill>
              </a:rPr>
              <a:t>Ver solicitud</a:t>
            </a:r>
            <a:r>
              <a:rPr lang="es-ES" sz="1600" i="1" dirty="0" smtClean="0">
                <a:solidFill>
                  <a:srgbClr val="FF0000"/>
                </a:solidFill>
              </a:rPr>
              <a:t>” </a:t>
            </a:r>
            <a:r>
              <a:rPr lang="es-ES" sz="1600" dirty="0" smtClean="0"/>
              <a:t>permite ver la solicitud finalizada, imprimirla o proseguir si no está registrada.</a:t>
            </a:r>
            <a:endParaRPr lang="es-ES" sz="1600" i="1" dirty="0"/>
          </a:p>
          <a:p>
            <a:pPr algn="just"/>
            <a:r>
              <a:rPr lang="es-ES" sz="1600" i="1" dirty="0" smtClean="0">
                <a:solidFill>
                  <a:schemeClr val="bg1"/>
                </a:solidFill>
              </a:rPr>
              <a:t>   </a:t>
            </a:r>
            <a:r>
              <a:rPr lang="es-ES" sz="1600" dirty="0" smtClean="0"/>
              <a:t>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</a:t>
            </a:r>
            <a:r>
              <a:rPr lang="es-ES" sz="1600" b="1" u="sng" dirty="0"/>
              <a:t>en borrador </a:t>
            </a:r>
            <a:r>
              <a:rPr lang="es-ES" sz="1600" dirty="0">
                <a:solidFill>
                  <a:srgbClr val="0070C0"/>
                </a:solidFill>
              </a:rPr>
              <a:t>(sin ninguna firma) el </a:t>
            </a:r>
            <a:r>
              <a:rPr lang="es-ES" sz="1600" dirty="0" smtClean="0">
                <a:solidFill>
                  <a:srgbClr val="0070C0"/>
                </a:solidFill>
              </a:rPr>
              <a:t>tutor/a </a:t>
            </a:r>
            <a:r>
              <a:rPr lang="es-ES" sz="1600" dirty="0">
                <a:solidFill>
                  <a:srgbClr val="0070C0"/>
                </a:solidFill>
              </a:rPr>
              <a:t>que la </a:t>
            </a:r>
            <a:r>
              <a:rPr lang="es-ES" sz="1600" dirty="0" smtClean="0">
                <a:solidFill>
                  <a:srgbClr val="0070C0"/>
                </a:solidFill>
              </a:rPr>
              <a:t>inició la </a:t>
            </a:r>
            <a:r>
              <a:rPr lang="es-ES" sz="1600" dirty="0">
                <a:solidFill>
                  <a:srgbClr val="0070C0"/>
                </a:solidFill>
              </a:rPr>
              <a:t>podrá firmar, sin tener que </a:t>
            </a:r>
            <a:r>
              <a:rPr lang="es-ES" sz="1600" dirty="0" smtClean="0">
                <a:solidFill>
                  <a:srgbClr val="0070C0"/>
                </a:solidFill>
              </a:rPr>
              <a:t>volver a empezar.</a:t>
            </a:r>
            <a:endParaRPr lang="es-ES" sz="1600" dirty="0">
              <a:solidFill>
                <a:srgbClr val="0070C0"/>
              </a:solidFill>
            </a:endParaRP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en espera de una </a:t>
            </a:r>
            <a:r>
              <a:rPr lang="es-ES" sz="1600" b="1" u="sng" dirty="0"/>
              <a:t>firma</a:t>
            </a:r>
            <a:r>
              <a:rPr lang="es-ES" sz="1600" dirty="0"/>
              <a:t>, </a:t>
            </a:r>
            <a:r>
              <a:rPr lang="es-ES" sz="1600" dirty="0">
                <a:solidFill>
                  <a:srgbClr val="0070C0"/>
                </a:solidFill>
              </a:rPr>
              <a:t>presentará el botón para que firme el otro </a:t>
            </a:r>
            <a:r>
              <a:rPr lang="es-ES" sz="1600" dirty="0" smtClean="0">
                <a:solidFill>
                  <a:srgbClr val="0070C0"/>
                </a:solidFill>
              </a:rPr>
              <a:t>tutor/a con su usuario </a:t>
            </a:r>
            <a:r>
              <a:rPr lang="es-ES" sz="1600" dirty="0">
                <a:solidFill>
                  <a:srgbClr val="0070C0"/>
                </a:solidFill>
              </a:rPr>
              <a:t>y </a:t>
            </a:r>
            <a:r>
              <a:rPr lang="es-ES" sz="1600" dirty="0" smtClean="0">
                <a:solidFill>
                  <a:srgbClr val="0070C0"/>
                </a:solidFill>
              </a:rPr>
              <a:t>contraseña.</a:t>
            </a: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</a:t>
            </a:r>
            <a:r>
              <a:rPr lang="es-ES" sz="1600" b="1" u="sng" dirty="0" smtClean="0"/>
              <a:t>i se quedó registrada correctamente</a:t>
            </a:r>
            <a:r>
              <a:rPr lang="es-ES" sz="1600" u="sng" dirty="0" smtClean="0"/>
              <a:t>,</a:t>
            </a:r>
            <a:r>
              <a:rPr lang="es-ES" sz="1600" dirty="0" smtClean="0">
                <a:solidFill>
                  <a:srgbClr val="0070C0"/>
                </a:solidFill>
              </a:rPr>
              <a:t> va </a:t>
            </a:r>
            <a:r>
              <a:rPr lang="es-ES" sz="1600" dirty="0">
                <a:solidFill>
                  <a:srgbClr val="0070C0"/>
                </a:solidFill>
              </a:rPr>
              <a:t>a mostrar la solicitud </a:t>
            </a:r>
            <a:r>
              <a:rPr lang="es-ES" sz="1600" dirty="0" smtClean="0">
                <a:solidFill>
                  <a:srgbClr val="0070C0"/>
                </a:solidFill>
              </a:rPr>
              <a:t>y </a:t>
            </a:r>
            <a:r>
              <a:rPr lang="es-ES" sz="1600" dirty="0">
                <a:solidFill>
                  <a:srgbClr val="0070C0"/>
                </a:solidFill>
              </a:rPr>
              <a:t>la podrá imprimir con el botón correspondiente</a:t>
            </a:r>
            <a:r>
              <a:rPr lang="es-ES" sz="1600" dirty="0" smtClean="0">
                <a:solidFill>
                  <a:srgbClr val="0070C0"/>
                </a:solidFill>
              </a:rPr>
              <a:t>.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 rot="10800000" flipV="1">
            <a:off x="5076055" y="3063709"/>
            <a:ext cx="1728193" cy="448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3099215" y="3463505"/>
            <a:ext cx="2160240" cy="8380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6" y="271067"/>
            <a:ext cx="494462" cy="699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6" y="645097"/>
            <a:ext cx="7022951" cy="119304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943876" y="1412776"/>
            <a:ext cx="1899932" cy="421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5796136" y="1443448"/>
            <a:ext cx="2030805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707904" y="110111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43876" y="908720"/>
            <a:ext cx="17559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Fecha y Hora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68144" y="908720"/>
            <a:ext cx="18722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Nº de registro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59455" y="59320"/>
            <a:ext cx="3474640" cy="8617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El Nº </a:t>
            </a:r>
            <a:r>
              <a:rPr lang="es-ES" b="1" dirty="0">
                <a:solidFill>
                  <a:srgbClr val="FF0000"/>
                </a:solidFill>
              </a:rPr>
              <a:t>241247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b="1" dirty="0"/>
              <a:t>sustituye al nombre y apellidos del alumno/a en los listados de publicación.</a:t>
            </a:r>
          </a:p>
        </p:txBody>
      </p:sp>
    </p:spTree>
    <p:extLst>
      <p:ext uri="{BB962C8B-B14F-4D97-AF65-F5344CB8AC3E}">
        <p14:creationId xmlns:p14="http://schemas.microsoft.com/office/powerpoint/2010/main" val="2712802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8" grpId="0" animBg="1"/>
      <p:bldP spid="9" grpId="0" animBg="1"/>
      <p:bldP spid="2" grpId="0" animBg="1"/>
      <p:bldP spid="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28" y="94541"/>
            <a:ext cx="3200400" cy="10572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30483" y="4548039"/>
            <a:ext cx="8964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Seleccionando al alumno/a en la barra se pueden realizar todos los trámites correspondientes al proceso de admisión:</a:t>
            </a:r>
          </a:p>
          <a:p>
            <a:r>
              <a:rPr lang="es-ES" sz="18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rgbClr val="002060"/>
                </a:solidFill>
              </a:rPr>
              <a:t>D</a:t>
            </a:r>
            <a:r>
              <a:rPr lang="es-ES" sz="1600" b="1" dirty="0" smtClean="0">
                <a:solidFill>
                  <a:srgbClr val="002060"/>
                </a:solidFill>
              </a:rPr>
              <a:t>atos </a:t>
            </a:r>
            <a:r>
              <a:rPr lang="es-ES" sz="1600" b="1" dirty="0">
                <a:solidFill>
                  <a:srgbClr val="002060"/>
                </a:solidFill>
              </a:rPr>
              <a:t>de la </a:t>
            </a:r>
            <a:r>
              <a:rPr lang="es-ES" sz="1600" b="1" dirty="0" smtClean="0">
                <a:solidFill>
                  <a:srgbClr val="002060"/>
                </a:solidFill>
              </a:rPr>
              <a:t>solicitud</a:t>
            </a:r>
            <a:r>
              <a:rPr lang="es-ES" sz="1600" dirty="0" smtClean="0">
                <a:solidFill>
                  <a:srgbClr val="002060"/>
                </a:solidFill>
              </a:rPr>
              <a:t>: ver baremo, reclamaciones, centros adjudicados. 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Hacer más trámites del proceso: </a:t>
            </a:r>
            <a:r>
              <a:rPr lang="es-ES" sz="1600" dirty="0" smtClean="0">
                <a:solidFill>
                  <a:srgbClr val="002060"/>
                </a:solidFill>
              </a:rPr>
              <a:t>reclamaciones – renuncia y participación en vacantes resultantes.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Ver, descargar e imprimir la solicitud y documentos adjuntos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80822" y="710541"/>
            <a:ext cx="4511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En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“Cómo van mis Trámites” </a:t>
            </a:r>
            <a:r>
              <a:rPr lang="es-ES" sz="1600" b="1" dirty="0" smtClean="0">
                <a:solidFill>
                  <a:srgbClr val="002060"/>
                </a:solidFill>
              </a:rPr>
              <a:t>se ven todas las solicitudes realizadas y su estado en la barra: Firmadas – En borrador – Pendiente de firma – Rechazada. 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9" y="1883480"/>
            <a:ext cx="8545040" cy="2438529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4644008" y="2564904"/>
            <a:ext cx="165618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izquierda 51"/>
          <p:cNvSpPr/>
          <p:nvPr/>
        </p:nvSpPr>
        <p:spPr>
          <a:xfrm>
            <a:off x="7308304" y="2845012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izquierda 52"/>
          <p:cNvSpPr/>
          <p:nvPr/>
        </p:nvSpPr>
        <p:spPr>
          <a:xfrm>
            <a:off x="7308304" y="2570294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Conector angular 54"/>
          <p:cNvCxnSpPr>
            <a:endCxn id="23" idx="1"/>
          </p:cNvCxnSpPr>
          <p:nvPr/>
        </p:nvCxnSpPr>
        <p:spPr>
          <a:xfrm rot="5400000" flipH="1" flipV="1">
            <a:off x="-1090612" y="4287307"/>
            <a:ext cx="2558503" cy="189380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597">
            <a:off x="351884" y="608303"/>
            <a:ext cx="702056" cy="9928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108" y="2564904"/>
            <a:ext cx="1571731" cy="2160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40" y="2809171"/>
            <a:ext cx="2401752" cy="17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93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 animBg="1"/>
      <p:bldP spid="5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" y="2092020"/>
            <a:ext cx="8496618" cy="4680519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>
          <a:xfrm rot="510224" flipH="1">
            <a:off x="8036322" y="2533457"/>
            <a:ext cx="157047" cy="35440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67469" y="4488794"/>
            <a:ext cx="123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1. Marcamos el/los motivos por los que realizamos la reclamación.</a:t>
            </a:r>
            <a:endParaRPr lang="es-ES" sz="900" b="1" dirty="0"/>
          </a:p>
        </p:txBody>
      </p:sp>
      <p:sp>
        <p:nvSpPr>
          <p:cNvPr id="18" name="Abrir llave 17"/>
          <p:cNvSpPr/>
          <p:nvPr/>
        </p:nvSpPr>
        <p:spPr>
          <a:xfrm>
            <a:off x="1974598" y="4305465"/>
            <a:ext cx="259531" cy="1186337"/>
          </a:xfrm>
          <a:prstGeom prst="lef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5860877" y="4335837"/>
            <a:ext cx="216024" cy="88295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199114" y="43194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2. Si lo deseamos adjuntamos documentos relacionados con cada motivo reclamado.</a:t>
            </a:r>
            <a:endParaRPr lang="es-ES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96136" y="458112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72926" y="5351814"/>
            <a:ext cx="16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3. Al finalizar pinchamos “aceptar”.</a:t>
            </a:r>
            <a:endParaRPr lang="es-ES" sz="9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7470" y="193828"/>
            <a:ext cx="690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+mj-lt"/>
              </a:rPr>
              <a:t>RECLAMACIONES</a:t>
            </a:r>
            <a:endParaRPr lang="es-ES" sz="3200" b="1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168690"/>
            <a:ext cx="69681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Del 23 de abril al 27 de </a:t>
            </a:r>
            <a:r>
              <a:rPr lang="es-ES" b="1" dirty="0" smtClean="0">
                <a:solidFill>
                  <a:srgbClr val="FF0000"/>
                </a:solidFill>
              </a:rPr>
              <a:t>abril</a:t>
            </a:r>
            <a:r>
              <a:rPr lang="es-ES" sz="1800" b="1" dirty="0" smtClean="0">
                <a:solidFill>
                  <a:srgbClr val="FF0000"/>
                </a:solidFill>
              </a:rPr>
              <a:t> – Baremo provisional</a:t>
            </a:r>
          </a:p>
          <a:p>
            <a:r>
              <a:rPr lang="es-ES" sz="1800" b="1" dirty="0" smtClean="0">
                <a:solidFill>
                  <a:srgbClr val="FF0000"/>
                </a:solidFill>
              </a:rPr>
              <a:t>Del 26 de mayo al 30 de mayo – Asignación provisional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5696" y="688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1400" b="1" u="sng" dirty="0" smtClean="0">
                <a:solidFill>
                  <a:srgbClr val="FFC000"/>
                </a:solidFill>
              </a:rPr>
              <a:t>educamosclm.castillalamancha.es</a:t>
            </a:r>
            <a:endParaRPr lang="es-ES" altLang="es-ES" sz="1400" b="1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64" y="397177"/>
            <a:ext cx="769077" cy="1087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03" y="2683494"/>
            <a:ext cx="49149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83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5616" y="116632"/>
            <a:ext cx="662473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CALENDARIO DE ADMISIÓN - FAMILIAS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36">
            <a:off x="8402183" y="5859590"/>
            <a:ext cx="510525" cy="7219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40" y="633374"/>
            <a:ext cx="7277887" cy="60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51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449" y="3729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RENUNCIA AL PROCESO DE ADMISIÓN</a:t>
            </a:r>
            <a:endParaRPr kumimoji="0" lang="es-ES" altLang="es-E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2622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 26 de mayo</a:t>
            </a:r>
            <a:r>
              <a:rPr kumimoji="0" lang="es-ES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al</a:t>
            </a: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de junio </a:t>
            </a:r>
            <a:endParaRPr kumimoji="0" lang="es-ES" sz="4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787" y="1094937"/>
            <a:ext cx="820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Alumnado que realizó la solicitud de admisión en febrero y solicita renunciar 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todo el proceso.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2649" y="88055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educamosclm.castillalamancha.es</a:t>
            </a:r>
            <a:endParaRPr kumimoji="0" lang="es-ES" altLang="es-E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97"/>
            <a:ext cx="5904656" cy="2763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95536" y="5792124"/>
            <a:ext cx="744125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renuncia la deben realizar los dos progenitores o tutores legales excepto declaraciones responsables y mayores de edad.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014230" y="4393969"/>
            <a:ext cx="794182" cy="11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1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3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75656" y="338825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2800" b="1" dirty="0" smtClean="0">
                <a:latin typeface="+mj-lt"/>
              </a:rPr>
              <a:t>VACANTES RESULTANTES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5515" y="172218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 smtClean="0"/>
              <a:t>Solicite </a:t>
            </a:r>
            <a:r>
              <a:rPr lang="es-ES" b="1" dirty="0"/>
              <a:t>mejorar la opción adjudicada.</a:t>
            </a:r>
            <a:endParaRPr lang="es-ES" altLang="es-ES" b="1" dirty="0">
              <a:latin typeface="Arial Narrow" panose="020B0606020202030204" pitchFamily="34" charset="0"/>
            </a:endParaRP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/>
              <a:t>Hermanos o hermanas que se escolaricen por primera vez en la localidad y soliciten ser agrupados en un centro. 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b="1" dirty="0" smtClean="0"/>
              <a:t>No </a:t>
            </a:r>
            <a:r>
              <a:rPr lang="es-ES" b="1" dirty="0"/>
              <a:t>hubieran obtenido plaza en </a:t>
            </a:r>
            <a:r>
              <a:rPr lang="es-ES" b="1" dirty="0" smtClean="0"/>
              <a:t>ningún </a:t>
            </a:r>
            <a:r>
              <a:rPr lang="es-ES" b="1" dirty="0"/>
              <a:t>centro de su </a:t>
            </a:r>
            <a:r>
              <a:rPr lang="es-ES" b="1" dirty="0" smtClean="0"/>
              <a:t>elección.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0" y="2908406"/>
            <a:ext cx="8568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Solicitudes del 30 de junio </a:t>
            </a: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 </a:t>
            </a:r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 </a:t>
            </a: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3200" b="1" u="sng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julio </a:t>
            </a:r>
          </a:p>
          <a:p>
            <a:pPr algn="ctr"/>
            <a:r>
              <a:rPr lang="es-ES" sz="1800" b="1" u="sng" dirty="0" smtClean="0">
                <a:solidFill>
                  <a:srgbClr val="FFFF00"/>
                </a:solidFill>
                <a:hlinkClick r:id="rId3"/>
              </a:rPr>
              <a:t>educamosclm.castillalamancha.es</a:t>
            </a:r>
            <a:endParaRPr lang="es-ES" altLang="es-ES" sz="1800" b="1" u="sng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es-E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El </a:t>
            </a:r>
            <a:r>
              <a:rPr lang="es-ES" sz="1600" b="1" dirty="0">
                <a:solidFill>
                  <a:srgbClr val="FFFF00"/>
                </a:solidFill>
              </a:rPr>
              <a:t>alumnado que, pudiendo </a:t>
            </a:r>
            <a:r>
              <a:rPr lang="es-ES" sz="1600" b="1" dirty="0" smtClean="0">
                <a:solidFill>
                  <a:srgbClr val="FFFF00"/>
                </a:solidFill>
              </a:rPr>
              <a:t>optar </a:t>
            </a:r>
            <a:r>
              <a:rPr lang="es-ES" sz="1600" b="1" dirty="0">
                <a:solidFill>
                  <a:srgbClr val="FFFF00"/>
                </a:solidFill>
              </a:rPr>
              <a:t>a la oferta de vacantes resultantes </a:t>
            </a:r>
            <a:r>
              <a:rPr lang="es-ES" sz="1600" b="1" u="sng" dirty="0" smtClean="0">
                <a:solidFill>
                  <a:srgbClr val="FFFF00"/>
                </a:solidFill>
              </a:rPr>
              <a:t>NO realice </a:t>
            </a:r>
            <a:r>
              <a:rPr lang="es-ES" sz="1600" b="1" u="sng" dirty="0">
                <a:solidFill>
                  <a:srgbClr val="FFFF00"/>
                </a:solidFill>
              </a:rPr>
              <a:t>la solicitud en plazo, </a:t>
            </a:r>
            <a:r>
              <a:rPr lang="es-ES" sz="1600" b="1" u="sng" dirty="0" smtClean="0">
                <a:solidFill>
                  <a:srgbClr val="FFFF00"/>
                </a:solidFill>
              </a:rPr>
              <a:t>NO </a:t>
            </a:r>
            <a:r>
              <a:rPr lang="es-ES" sz="1600" b="1" u="sng" dirty="0">
                <a:solidFill>
                  <a:srgbClr val="FFFF00"/>
                </a:solidFill>
              </a:rPr>
              <a:t>participará en este proceso </a:t>
            </a:r>
            <a:r>
              <a:rPr lang="es-ES" sz="1600" b="1" dirty="0">
                <a:solidFill>
                  <a:srgbClr val="FFFF00"/>
                </a:solidFill>
              </a:rPr>
              <a:t>y permanecerá en </a:t>
            </a:r>
            <a:r>
              <a:rPr lang="es-ES" sz="1600" b="1" dirty="0" smtClean="0">
                <a:solidFill>
                  <a:srgbClr val="FFFF00"/>
                </a:solidFill>
              </a:rPr>
              <a:t>el centro adjudicado </a:t>
            </a:r>
            <a:r>
              <a:rPr lang="es-ES" sz="1600" b="1" dirty="0">
                <a:solidFill>
                  <a:srgbClr val="FFFF00"/>
                </a:solidFill>
              </a:rPr>
              <a:t>en la </a:t>
            </a:r>
            <a:r>
              <a:rPr lang="es-ES" sz="1600" b="1" dirty="0" smtClean="0">
                <a:solidFill>
                  <a:srgbClr val="FFFF00"/>
                </a:solidFill>
              </a:rPr>
              <a:t>asignación definitiva.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99692" y="4793843"/>
            <a:ext cx="55446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chemeClr val="tx2">
                    <a:lumMod val="75000"/>
                  </a:schemeClr>
                </a:solidFill>
              </a:rPr>
              <a:t>Adjudicación – 21 de julio</a:t>
            </a:r>
          </a:p>
          <a:p>
            <a:pPr algn="ctr"/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</a:rPr>
              <a:t>Matrícula 1 y 2 de septiembre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281710" y="5655896"/>
            <a:ext cx="513534" cy="726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798858"/>
            <a:ext cx="8389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" b="1" dirty="0">
                <a:solidFill>
                  <a:srgbClr val="FFFF00"/>
                </a:solidFill>
              </a:rPr>
              <a:t>Oferta de vacantes resultantes </a:t>
            </a:r>
            <a:r>
              <a:rPr lang="es-ES" altLang="es-ES" b="1" dirty="0">
                <a:solidFill>
                  <a:srgbClr val="002060"/>
                </a:solidFill>
              </a:rPr>
              <a:t>–  </a:t>
            </a:r>
            <a:r>
              <a:rPr lang="es-ES" altLang="es-ES" b="1" u="sng" dirty="0">
                <a:solidFill>
                  <a:srgbClr val="002060"/>
                </a:solidFill>
              </a:rPr>
              <a:t>sólo para el alumnado que ha participado en el proceso de admisión, incluidos los alumnos/as de Inclusión Educativa y</a:t>
            </a:r>
            <a:r>
              <a:rPr lang="es-ES" altLang="es-ES" b="1" dirty="0">
                <a:solidFill>
                  <a:srgbClr val="002060"/>
                </a:solidFill>
              </a:rPr>
              <a:t>:</a:t>
            </a:r>
            <a:endParaRPr lang="es-ES" altLang="es-ES" b="1" u="sng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2148" y="5719524"/>
            <a:ext cx="77534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</a:rPr>
              <a:t>A partir </a:t>
            </a:r>
            <a:r>
              <a:rPr lang="es-ES" dirty="0" smtClean="0">
                <a:solidFill>
                  <a:srgbClr val="C00000"/>
                </a:solidFill>
              </a:rPr>
              <a:t>esta asignación de vacantes </a:t>
            </a:r>
            <a:r>
              <a:rPr lang="es-ES" dirty="0">
                <a:solidFill>
                  <a:srgbClr val="C00000"/>
                </a:solidFill>
              </a:rPr>
              <a:t>resultantes queda concluido el proceso de admisión y </a:t>
            </a:r>
            <a:r>
              <a:rPr lang="es-ES" b="1" dirty="0" smtClean="0">
                <a:solidFill>
                  <a:srgbClr val="C00000"/>
                </a:solidFill>
              </a:rPr>
              <a:t>todas las vacantes NO adjudicadas y las </a:t>
            </a:r>
            <a:r>
              <a:rPr lang="es-ES" b="1" dirty="0">
                <a:solidFill>
                  <a:srgbClr val="C00000"/>
                </a:solidFill>
              </a:rPr>
              <a:t>que se generen, serán </a:t>
            </a:r>
            <a:r>
              <a:rPr lang="es-ES" b="1" dirty="0" smtClean="0">
                <a:solidFill>
                  <a:srgbClr val="C00000"/>
                </a:solidFill>
              </a:rPr>
              <a:t>ofertadas en el plazo extraordinario.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29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115616" y="253425"/>
            <a:ext cx="6445224" cy="850414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altLang="es-ES" sz="4000" b="1" dirty="0" smtClean="0"/>
              <a:t>Plazo Extraordinario</a:t>
            </a:r>
            <a:endParaRPr lang="es-ES" altLang="es-ES" sz="4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7504" y="2166288"/>
            <a:ext cx="8784976" cy="45942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es-ES" altLang="es-ES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Sólo se estimarán solicitudes </a:t>
            </a: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por:</a:t>
            </a:r>
          </a:p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s-ES" alt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Traslados de localidad.</a:t>
            </a:r>
          </a:p>
          <a:p>
            <a:pPr marL="0" indent="0" algn="just">
              <a:buNone/>
              <a:defRPr/>
            </a:pP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 </a:t>
            </a:r>
            <a:r>
              <a:rPr lang="es-ES" sz="1800" b="1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 </a:t>
            </a:r>
            <a:r>
              <a:rPr lang="es-ES" sz="18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sus progenitores o tutores legales </a:t>
            </a: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en la nueva localidad o certificado laboral expedido por la empresa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es-ES" altLang="es-ES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s-ES" alt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ircunstancias </a:t>
            </a:r>
            <a:r>
              <a:rPr lang="es-ES" altLang="es-ES" sz="20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que respondan a casos excepcionales, tales como violencia de género o acoso escolar.</a:t>
            </a:r>
          </a:p>
          <a:p>
            <a:pPr marL="0" indent="0" algn="just">
              <a:buNone/>
            </a:pP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Adjuntar un modelo de solicitud adicional en el que se exponga la circunstancia concurrente en su </a:t>
            </a:r>
            <a:r>
              <a:rPr lang="es-ES" alt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caso</a:t>
            </a:r>
            <a:r>
              <a:rPr lang="es-ES" alt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aportando la documentación acreditativa correspondiente, para su supervisión por el Servicio Provincial de Inspección Educativa.</a:t>
            </a:r>
            <a:r>
              <a:rPr lang="es-ES" altLang="es-ES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s-ES" altLang="es-ES" sz="18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que no haya participado en el proceso de admisión y deba 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escolarizarse.</a:t>
            </a:r>
          </a:p>
          <a:p>
            <a:pPr marL="0" indent="0" algn="just">
              <a:buNone/>
              <a:defRPr/>
            </a:pP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alumno/a solicitante </a:t>
            </a:r>
            <a:r>
              <a:rPr lang="es-ES" sz="18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</a:t>
            </a:r>
            <a:r>
              <a:rPr lang="es-ES" sz="1800" b="1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legales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18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que participó en el proceso de admisión, se le adjudicó cambio de centro y 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REPITE CURSO.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Adjuntar </a:t>
            </a: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un modelo de Solicitud de “Expone y solicita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”. </a:t>
            </a:r>
            <a:endParaRPr lang="es-ES" sz="18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endParaRPr lang="es-ES" b="1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40352" y="198884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876256" y="1484784"/>
            <a:ext cx="20882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 las solicitudes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extraordinarias NO </a:t>
            </a: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 bareman criterios.</a:t>
            </a:r>
            <a:endParaRPr lang="es-ES" altLang="es-ES" sz="16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7951242" y="338624"/>
            <a:ext cx="690590" cy="9765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7704" y="892791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4400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A partir del 1 de junio</a:t>
            </a:r>
            <a:endParaRPr lang="es-E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Esquina doblada 8"/>
          <p:cNvSpPr>
            <a:spLocks noChangeArrowheads="1"/>
          </p:cNvSpPr>
          <p:nvPr/>
        </p:nvSpPr>
        <p:spPr bwMode="auto">
          <a:xfrm>
            <a:off x="120605" y="3501007"/>
            <a:ext cx="8899039" cy="3240361"/>
          </a:xfrm>
          <a:prstGeom prst="foldedCorner">
            <a:avLst>
              <a:gd name="adj" fmla="val 12500"/>
            </a:avLst>
          </a:prstGeom>
          <a:solidFill>
            <a:srgbClr val="E7E6E6"/>
          </a:solidFill>
          <a:ln w="317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¡MUY IMPORTANTE! </a:t>
            </a:r>
            <a:endParaRPr lang="es-E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MATRICULACIÓN 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PLAZOS ESTABLECIDOS</a:t>
            </a:r>
            <a:r>
              <a:rPr 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OBLIGATORIA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 EXCEPCIÓN.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ALUMNO/A QUE NO SE MATRICULE EN ESTOS PLAZOS,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PERDERÁ LA PLAZA ADJUDICADA,</a:t>
            </a: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OFERTÁNDOSE COMO VACANTE RESULTANTE O A SOLICITANTES DE PLAZO EXTRAORDINARIO.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800" dirty="0"/>
          </a:p>
          <a:p>
            <a:pPr algn="ctr">
              <a:spcAft>
                <a:spcPts val="0"/>
              </a:spcAft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PRE-MATRÍCULA o recogida de información de elección de materias que se realiza en los centros hacia finales de mayo/junio, 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s-ES" sz="1800" b="1" u="sng" dirty="0">
                <a:solidFill>
                  <a:schemeClr val="accent6">
                    <a:lumMod val="50000"/>
                  </a:schemeClr>
                </a:solidFill>
              </a:rPr>
              <a:t>ES UNA MATRÍCULA OFICIAL.  </a:t>
            </a:r>
          </a:p>
          <a:p>
            <a:pPr algn="ctr">
              <a:spcAft>
                <a:spcPts val="0"/>
              </a:spcAft>
            </a:pPr>
            <a:r>
              <a:rPr lang="es-E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1001865"/>
            <a:ext cx="85605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600" b="1" dirty="0">
                <a:solidFill>
                  <a:srgbClr val="002060"/>
                </a:solidFill>
                <a:ea typeface="Calibri" panose="020F0502020204030204" pitchFamily="34" charset="0"/>
              </a:rPr>
              <a:t>Todo el alumnado que haya obtenido un puesto escolar en el presente proceso de admisión, deberá formalizar la matrícula </a:t>
            </a:r>
            <a:r>
              <a:rPr lang="es-ES" sz="1600" b="1" u="sng" dirty="0">
                <a:solidFill>
                  <a:srgbClr val="002060"/>
                </a:solidFill>
                <a:ea typeface="Calibri" panose="020F0502020204030204" pitchFamily="34" charset="0"/>
              </a:rPr>
              <a:t>en el centro en el que haya sido asignado o a través de la plataforma </a:t>
            </a:r>
            <a:r>
              <a:rPr lang="es-ES" sz="16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EducamosCLM</a:t>
            </a:r>
            <a:r>
              <a:rPr lang="es-ES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  <a:hlinkClick r:id="rId4"/>
              </a:rPr>
              <a:t>educamosclm.castillalamancha.es</a:t>
            </a:r>
            <a:endParaRPr lang="es-ES" sz="1600" b="1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C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Infantil y Primaria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del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30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junio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al 6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julio de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2021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ESO</a:t>
            </a:r>
            <a:r>
              <a:rPr lang="es-ES" sz="1600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del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30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junio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al 8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de julio de </a:t>
            </a:r>
            <a:r>
              <a:rPr lang="es-ES" sz="16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2021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Proceso de vacantes resultantes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FFC000"/>
                </a:solidFill>
                <a:ea typeface="Calibri" panose="020F0502020204030204" pitchFamily="34" charset="0"/>
              </a:rPr>
              <a:t>1 y 2 de septiembre</a:t>
            </a:r>
            <a:endParaRPr lang="es-ES" sz="1600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89795" y="225456"/>
            <a:ext cx="403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 dirty="0" smtClean="0"/>
              <a:t>MATRICULACIÓN</a:t>
            </a:r>
            <a:endParaRPr lang="es-E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836">
            <a:off x="8391964" y="201196"/>
            <a:ext cx="491356" cy="69485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533401" y="4301070"/>
            <a:ext cx="5478760" cy="19473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1" y="2492896"/>
            <a:ext cx="2598440" cy="1808174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2711" y="1114004"/>
            <a:ext cx="8910228" cy="47525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67544" y="1412776"/>
            <a:ext cx="828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algn="just">
              <a:spcAft>
                <a:spcPts val="0"/>
              </a:spcAft>
            </a:pP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 TIENE UN </a:t>
            </a:r>
            <a:r>
              <a:rPr lang="es-ES" sz="2800" b="1" u="sng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PROBLEMA DE TIPO TÉCNICO</a:t>
            </a: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CON LA PLATAFORMA EDUCAMOSCLM, HA DE ENVIAR UN CORREO ELECTRÓNICO A </a:t>
            </a:r>
            <a:endParaRPr lang="es-ES" sz="2800" dirty="0" smtClean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ctr">
              <a:spcAft>
                <a:spcPts val="0"/>
              </a:spcAft>
            </a:pPr>
            <a:r>
              <a:rPr lang="es-ES" sz="3200" u="sng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educamosclm@jccm.es</a:t>
            </a:r>
          </a:p>
          <a:p>
            <a:pPr marR="27940">
              <a:spcAft>
                <a:spcPts val="0"/>
              </a:spcAft>
            </a:pPr>
            <a:endParaRPr lang="es-ES" sz="2800" u="sng" dirty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just">
              <a:spcAft>
                <a:spcPts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INDIQUE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NOMBRE Y APELLIDOS, DNI, Y DATOS COMPLETOS DEL PROBLEMA QUE TIENE (NOMBRE COMPLETO DEL ALUMNO, CURSO SOLICITADO, ETC). CUANTOS MÁS </a:t>
            </a: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DATOS,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MEJOR PARA QUE LE PODAMOS ATENDER SIN VOLVER A PEDIRLE INFORMACIÓN.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32">
            <a:off x="8227821" y="160322"/>
            <a:ext cx="515475" cy="7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74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8729" y="870476"/>
            <a:ext cx="885653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1" indent="-4572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 </a:t>
            </a: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educa.jccm.es</a:t>
            </a:r>
            <a:endParaRPr lang="es-ES" altLang="es-ES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las familias. </a:t>
            </a:r>
            <a:endParaRPr lang="es-ES" altLang="es-ES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Video – tutoriales (solicitudes, matriculación, reclamaciones, renuncias…)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Preguntas frecuentes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Oferta educativa</a:t>
            </a: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Correos electrónicos - Delegaciones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Albacete: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admision.ab@jccm.es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967 596 329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Ciudad Real: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admision.cr@jccm.es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926 279 299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Cuenca: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admision.cu@jccm.es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969 177 747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Guadalajara: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admision.gu@jccm.es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949 887 928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Talavera: 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8"/>
              </a:rPr>
              <a:t>admision.talavera@jccm.es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925 330 </a:t>
            </a: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200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Toledo: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admision.to@jccm.es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925 286 500</a:t>
            </a:r>
            <a:endParaRPr lang="es-ES" altLang="es-ES" sz="1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admision.edu@jccm.es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925 247 400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		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endParaRPr lang="es-ES" altLang="es-ES" sz="1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Teléfonos de información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353">
            <a:off x="7072472" y="3276259"/>
            <a:ext cx="1556702" cy="220141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chemeClr val="bg1"/>
                </a:solidFill>
                <a:latin typeface="+mn-lt"/>
              </a:rPr>
              <a:t>Muchas 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340"/>
            <a:ext cx="450687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403022"/>
            <a:ext cx="79817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MUY IMPORTANTE - NOVEDADES EN EL PROCESO DE ADMISIÓN 2022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6601" y="1441075"/>
            <a:ext cx="8234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1.- Adecuación a la </a:t>
            </a:r>
            <a:r>
              <a:rPr lang="es-ES" sz="1600" i="1" dirty="0" smtClean="0"/>
              <a:t>Ley </a:t>
            </a:r>
            <a:r>
              <a:rPr lang="es-ES" sz="1600" i="1" dirty="0"/>
              <a:t>Orgánica 3/2020, de 29 de diciembre, por la que se modifica la Ley Orgánica 2/2006, de 3 de mayo, de Educación</a:t>
            </a:r>
            <a:r>
              <a:rPr lang="es-ES" sz="1600" i="1" dirty="0" smtClean="0"/>
              <a:t>. </a:t>
            </a:r>
            <a:r>
              <a:rPr lang="es-ES" sz="1600" b="1" i="1" dirty="0" smtClean="0">
                <a:solidFill>
                  <a:srgbClr val="FFFF00"/>
                </a:solidFill>
              </a:rPr>
              <a:t>LOMLOE</a:t>
            </a:r>
          </a:p>
          <a:p>
            <a:pPr algn="just"/>
            <a:endParaRPr lang="es-ES" sz="1600" b="1" i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Se añaden 3 nuevos criterios al baremo:</a:t>
            </a:r>
          </a:p>
          <a:p>
            <a:pPr lvl="1"/>
            <a:endParaRPr lang="es-ES" sz="1600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Familia Monoparental.</a:t>
            </a:r>
          </a:p>
          <a:p>
            <a:pPr lvl="2"/>
            <a:endParaRPr lang="es-ES" sz="1600" b="1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Alumnado nacido de parto múltiple.</a:t>
            </a:r>
          </a:p>
          <a:p>
            <a:pPr lvl="2"/>
            <a:endParaRPr lang="es-ES" sz="1600" b="1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600" b="1" dirty="0" smtClean="0"/>
              <a:t>Condición de víctima de violencia de género o de terrorismo.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1977" y="4437112"/>
            <a:ext cx="823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2</a:t>
            </a:r>
            <a:r>
              <a:rPr lang="es-ES" sz="1600" dirty="0" smtClean="0"/>
              <a:t>. - </a:t>
            </a:r>
            <a:r>
              <a:rPr lang="es-ES" sz="1600" b="1" dirty="0">
                <a:solidFill>
                  <a:srgbClr val="FFFF00"/>
                </a:solidFill>
              </a:rPr>
              <a:t>El alumno/a debe estar empadronado/a </a:t>
            </a:r>
            <a:r>
              <a:rPr lang="es-ES" sz="1600" dirty="0"/>
              <a:t>en el domicilio familiar alegado con al menos uno de los progenitores o </a:t>
            </a:r>
            <a:r>
              <a:rPr lang="es-ES" sz="1600" dirty="0" smtClean="0"/>
              <a:t>tutores/as </a:t>
            </a:r>
            <a:r>
              <a:rPr lang="es-ES" sz="1600" dirty="0"/>
              <a:t>legales </a:t>
            </a:r>
            <a:r>
              <a:rPr lang="es-ES" sz="1600" b="1" u="sng" dirty="0" smtClean="0"/>
              <a:t>a </a:t>
            </a:r>
            <a:r>
              <a:rPr lang="es-ES" sz="1600" b="1" u="sng" dirty="0"/>
              <a:t>fecha de inicio de entrada de </a:t>
            </a:r>
            <a:r>
              <a:rPr lang="es-ES" sz="1600" b="1" u="sng" dirty="0" smtClean="0"/>
              <a:t>solicitudes – 7 de febrero de 2022.</a:t>
            </a:r>
            <a:endParaRPr lang="es-ES" sz="1600" b="1" u="sng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191">
            <a:off x="8143020" y="5575140"/>
            <a:ext cx="627030" cy="8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475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5535" y="789792"/>
            <a:ext cx="838986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/>
              <a:t>3</a:t>
            </a:r>
            <a:r>
              <a:rPr lang="es-ES" sz="1700" dirty="0" smtClean="0"/>
              <a:t>.- Los </a:t>
            </a:r>
            <a:r>
              <a:rPr lang="es-ES" sz="1700" dirty="0"/>
              <a:t>listados de </a:t>
            </a:r>
            <a:r>
              <a:rPr lang="es-ES" sz="1700" dirty="0" smtClean="0"/>
              <a:t>publicación, </a:t>
            </a:r>
            <a:r>
              <a:rPr lang="es-ES" sz="1700" dirty="0"/>
              <a:t>tanto de baremo como de </a:t>
            </a:r>
            <a:r>
              <a:rPr lang="es-ES" sz="1700" dirty="0" smtClean="0"/>
              <a:t>adjudicación, </a:t>
            </a:r>
            <a:r>
              <a:rPr lang="es-ES" sz="1700" dirty="0"/>
              <a:t>se realizarán a través del </a:t>
            </a:r>
            <a:r>
              <a:rPr lang="es-ES" sz="1700" b="1" u="sng" dirty="0">
                <a:solidFill>
                  <a:srgbClr val="FFFF00"/>
                </a:solidFill>
              </a:rPr>
              <a:t>Número </a:t>
            </a:r>
            <a:r>
              <a:rPr lang="es-ES" sz="1700" b="1" u="sng" dirty="0" smtClean="0">
                <a:solidFill>
                  <a:srgbClr val="FFFF00"/>
                </a:solidFill>
              </a:rPr>
              <a:t>de REGISTRO DE SOLICITUD</a:t>
            </a:r>
            <a:r>
              <a:rPr lang="es-ES" sz="1700" b="1" dirty="0" smtClean="0">
                <a:solidFill>
                  <a:srgbClr val="FFFF00"/>
                </a:solidFill>
              </a:rPr>
              <a:t> </a:t>
            </a:r>
            <a:r>
              <a:rPr lang="es-ES" sz="1700" b="1" u="sng" dirty="0" smtClean="0"/>
              <a:t>sustituyendo </a:t>
            </a:r>
            <a:r>
              <a:rPr lang="es-ES" sz="1700" b="1" u="sng" dirty="0"/>
              <a:t>al nombre y apellidos del alumno/a</a:t>
            </a:r>
            <a:r>
              <a:rPr lang="es-ES" sz="1700" dirty="0"/>
              <a:t>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El </a:t>
            </a:r>
            <a:r>
              <a:rPr lang="es-ES" sz="1700" b="1" dirty="0" smtClean="0">
                <a:solidFill>
                  <a:srgbClr val="FFFF00"/>
                </a:solidFill>
              </a:rPr>
              <a:t>NÚMERO DE REGISTRO DE SOLICITUD </a:t>
            </a:r>
            <a:r>
              <a:rPr lang="es-ES" sz="1700" dirty="0" smtClean="0"/>
              <a:t>es </a:t>
            </a:r>
            <a:r>
              <a:rPr lang="es-ES" sz="1700" dirty="0"/>
              <a:t>un número </a:t>
            </a:r>
            <a:r>
              <a:rPr lang="es-ES" sz="1700" dirty="0" smtClean="0"/>
              <a:t>que se asigna por registro único una vez validemos y se grabe la solicitud telemática y sólo lo podrá ver la persona o personas que firmen telemáticamente dicha solicitud.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Para las solicitudes que se presenten en formato papel en el lugar donde se registre, se facilitará el nº de registro de la misma.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Este </a:t>
            </a:r>
            <a:r>
              <a:rPr lang="es-ES" sz="1600" dirty="0"/>
              <a:t>número de </a:t>
            </a:r>
            <a:r>
              <a:rPr lang="es-ES" sz="1600" b="1" dirty="0">
                <a:solidFill>
                  <a:srgbClr val="FFFF00"/>
                </a:solidFill>
              </a:rPr>
              <a:t>REGISTRO DE SOLICITUD </a:t>
            </a:r>
            <a:r>
              <a:rPr lang="es-ES" sz="1600" dirty="0"/>
              <a:t>va a estar visible en todos los trámites, solicitudes, barras de estado, seguimientos de la </a:t>
            </a:r>
            <a:r>
              <a:rPr lang="es-ES" sz="1600" dirty="0" smtClean="0"/>
              <a:t>solicitud</a:t>
            </a:r>
            <a:r>
              <a:rPr lang="es-ES" sz="1600" dirty="0"/>
              <a:t> </a:t>
            </a:r>
            <a:r>
              <a:rPr lang="es-ES" sz="1600" dirty="0" smtClean="0"/>
              <a:t>y listados de publicación, </a:t>
            </a:r>
            <a:r>
              <a:rPr lang="es-ES" sz="1600" dirty="0"/>
              <a:t>y va a ser el mismo en todo el proceso de admisión.</a:t>
            </a:r>
          </a:p>
          <a:p>
            <a:pPr algn="just"/>
            <a:endParaRPr lang="es-ES" sz="17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67544" y="252757"/>
            <a:ext cx="77768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MUY IMPORTANTE - NOVEDADES EN EL PROCESO DE ADMISIÓN 2022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72000" y="5869967"/>
            <a:ext cx="43924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Nº </a:t>
            </a:r>
            <a:r>
              <a:rPr lang="es-ES" b="1" dirty="0" smtClean="0"/>
              <a:t>241247</a:t>
            </a:r>
            <a:r>
              <a:rPr lang="es-ES" dirty="0" smtClean="0"/>
              <a:t> sustituye al nombre y apellidos del alumno/a en los listados de publicación.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25758"/>
            <a:ext cx="7887047" cy="13398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72200" y="4437111"/>
            <a:ext cx="24316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 esta solicitud el nº es el 241247</a:t>
            </a:r>
            <a:endParaRPr lang="es-ES" b="1" dirty="0"/>
          </a:p>
        </p:txBody>
      </p:sp>
      <p:sp>
        <p:nvSpPr>
          <p:cNvPr id="5" name="Proceso 4"/>
          <p:cNvSpPr/>
          <p:nvPr/>
        </p:nvSpPr>
        <p:spPr>
          <a:xfrm>
            <a:off x="6372200" y="5196738"/>
            <a:ext cx="2413197" cy="608526"/>
          </a:xfrm>
          <a:prstGeom prst="flowChartProcess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>
            <a:off x="7308304" y="5631283"/>
            <a:ext cx="216024" cy="0"/>
          </a:xfrm>
          <a:prstGeom prst="line">
            <a:avLst/>
          </a:prstGeom>
          <a:ln w="539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6341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39936" y="480893"/>
            <a:ext cx="8280151" cy="701050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4000" b="1" dirty="0" smtClean="0">
                <a:latin typeface="+mn-lt"/>
              </a:rPr>
              <a:t>SOLICITUDES: Plazos y fechas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1296144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</a:t>
            </a: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Admisión: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Del 7 al 25 </a:t>
            </a: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febrero</a:t>
            </a: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4745" y="3546938"/>
            <a:ext cx="68407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39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altLang="es-ES" sz="39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Extraordinario:</a:t>
            </a:r>
            <a:endParaRPr lang="es-ES" altLang="es-ES" sz="3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 A partir del </a:t>
            </a:r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1 de junio</a:t>
            </a:r>
            <a:endParaRPr lang="es-ES" altLang="es-ES" sz="42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880" y="5301208"/>
            <a:ext cx="71287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Desde el 26 de febrero hasta el 31 de mayo</a:t>
            </a:r>
          </a:p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NO habrá posibilidad de registro de solicitudes.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183702" y="365339"/>
            <a:ext cx="569220" cy="8049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7703" y="106302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Solicitudes por EducamosCLM </a:t>
            </a:r>
            <a:r>
              <a:rPr lang="es-ES" altLang="es-ES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528" y="2780928"/>
            <a:ext cx="8496944" cy="3668836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spcAft>
                <a:spcPts val="0"/>
              </a:spcAft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de nueva incorporación al sistema educativo (3 años).</a:t>
            </a:r>
          </a:p>
          <a:p>
            <a:pPr marL="342900" indent="-342900" algn="just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Alumnado que para cambiar de etapa debe solicitar un centro distinto al actual (paso de un CEIP a un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IES).</a:t>
            </a:r>
          </a:p>
          <a:p>
            <a:pPr marL="342900" indent="-342900" algn="just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Alumnado que solicita un cambio de 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IMPORTANTE</a:t>
            </a:r>
            <a:endParaRPr lang="es-ES" altLang="es-ES" sz="1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8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NO HAY QUE REALIZAR SOLICITUD DE ADMISIÓN PARA PASAR DE CURSO EN EL MISMO CENTRO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solicitantes que deseen un cambio de centro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curso intermedio </a:t>
            </a:r>
            <a:r>
              <a:rPr lang="es-ES" sz="1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deberán consignar su centro actual entre las preferencias de su solicitud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hacerlo así, perderían su derecho a permanecer en él en caso de no conseguir el cambio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esperado.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29763" y="275717"/>
            <a:ext cx="632088" cy="8938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9632" y="239424"/>
            <a:ext cx="611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PLAZO DE ADMISIÓN</a:t>
            </a:r>
          </a:p>
          <a:p>
            <a:pPr algn="ctr"/>
            <a:r>
              <a:rPr lang="es-ES" altLang="es-ES" sz="4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Del </a:t>
            </a:r>
            <a:r>
              <a:rPr lang="es-ES" altLang="es-ES" sz="4200" b="1" dirty="0">
                <a:solidFill>
                  <a:srgbClr val="FFC000"/>
                </a:solidFill>
                <a:latin typeface="Arial Narrow" panose="020B0606020202030204" pitchFamily="34" charset="0"/>
              </a:rPr>
              <a:t>7 al 25 de febrero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899592" y="459648"/>
            <a:ext cx="7632848" cy="809112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ES" b="1" dirty="0" smtClean="0"/>
              <a:t>educamosCLM: a tener en cuenta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9532" y="1794260"/>
            <a:ext cx="8569325" cy="49471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Toda persona puede registrar una solicitud telemática con su DNI o N. id. Extranjero o Pasaporte</a:t>
            </a:r>
            <a:r>
              <a:rPr lang="es-ES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(Los solicitantes con Pasaporte deberán adjuntar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toda la documentación que aleguen en los criterios</a:t>
            </a: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 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Posibilidad de </a:t>
            </a:r>
            <a:r>
              <a:rPr lang="es-ES" alt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asistencia </a:t>
            </a:r>
            <a:r>
              <a:rPr lang="es-ES" altLang="es-ES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técnica para la tramitación de solicitudes</a:t>
            </a:r>
            <a:r>
              <a:rPr lang="es-ES" alt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en los centros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 cita previa.</a:t>
            </a:r>
            <a:endParaRPr 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En caso de localidades con varios centros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es conveniente completar hasta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6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opciones</a:t>
            </a:r>
            <a:r>
              <a:rPr lang="es-ES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  <a:endParaRPr lang="es-ES" sz="20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Se debe elegir el nivel siguiente al que se está </a:t>
            </a:r>
            <a:r>
              <a:rPr lang="es-ES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cursando,</a:t>
            </a:r>
            <a:r>
              <a:rPr 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de lo contrario la solicitud se 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desestimará.</a:t>
            </a:r>
            <a:endParaRPr lang="es-ES" sz="20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Las solicitudes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deben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ir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firmadas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por los dos progenitores/as o tutores/as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legales,</a:t>
            </a: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todos los menores de edad.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ü"/>
              <a:defRPr/>
            </a:pPr>
            <a:r>
              <a:rPr 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</a:t>
            </a:r>
            <a:r>
              <a:rPr 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obligatorio que todos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los usuarios mayores de edad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registren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 </a:t>
            </a:r>
            <a:r>
              <a:rPr lang="es-ES" sz="20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correo electrónico de uso personal en el primer </a:t>
            </a:r>
            <a:r>
              <a:rPr lang="es-ES" sz="2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acceso</a:t>
            </a:r>
            <a:r>
              <a:rPr lang="es-E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envío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 notificaciones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y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para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restablecer la contraseña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acceso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en caso de haberla olvidado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8091406" y="348201"/>
            <a:ext cx="859100" cy="3123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176773" y="217634"/>
            <a:ext cx="530999" cy="75091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3688" y="109133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b="1" i="1" dirty="0" smtClean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  <a:endParaRPr lang="es-ES" altLang="es-ES" b="1" i="1" dirty="0">
              <a:solidFill>
                <a:srgbClr val="FFC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925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899592" y="333374"/>
            <a:ext cx="7632848" cy="1143001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s-ES" altLang="es-ES" sz="4800" b="1" dirty="0"/>
              <a:t/>
            </a:r>
            <a:br>
              <a:rPr lang="es-ES" altLang="es-ES" sz="4800" b="1" dirty="0"/>
            </a:br>
            <a:r>
              <a:rPr lang="es-ES" altLang="es-ES" b="1" dirty="0"/>
              <a:t>educamosCLM: a tener en cuenta</a:t>
            </a:r>
            <a:endParaRPr lang="es-ES" altLang="es-ES" b="1" dirty="0" smtClean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07504" y="1618016"/>
            <a:ext cx="8928992" cy="4692694"/>
          </a:xfrm>
          <a:noFill/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Obligatoriedad de marcar </a:t>
            </a:r>
            <a:r>
              <a:rPr lang="es-ES" altLang="es-E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SÍ o NO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en los criterios que se aleguen en la solicitud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caso de reclamación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tendrá en cuenta si se ha marcado correctamente el criterio reclamado en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la solicitud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si en su momento se aportó la documentación correspondiente.</a:t>
            </a: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 </a:t>
            </a:r>
            <a:r>
              <a:rPr lang="es-ES" altLang="es-ES" b="1" dirty="0">
                <a:solidFill>
                  <a:srgbClr val="FFFF00"/>
                </a:solidFill>
                <a:latin typeface="Arial Narrow" panose="020B0606020202030204" pitchFamily="34" charset="0"/>
              </a:rPr>
              <a:t>documentación a aportar en cada criterio del baremo </a:t>
            </a:r>
            <a:r>
              <a:rPr lang="es-ES" alt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viene especificada en el 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apartado Quinto de la Resolución de convocatoria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Es muy importante </a:t>
            </a:r>
            <a:r>
              <a:rPr lang="es-ES" altLang="es-ES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consignar correctamente el domicilio familiar en la localidad donde el alumno/a está empadronado/a</a:t>
            </a: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legales. </a:t>
            </a:r>
            <a:r>
              <a:rPr lang="es-ES" altLang="es-ES" b="1" dirty="0">
                <a:solidFill>
                  <a:srgbClr val="C00000"/>
                </a:solidFill>
                <a:latin typeface="Arial Narrow" panose="020B0606020202030204" pitchFamily="34" charset="0"/>
              </a:rPr>
              <a:t>De lo contrario el baremo será </a:t>
            </a:r>
            <a:r>
              <a:rPr lang="es-ES" altLang="es-E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cero.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_tradnl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Se </a:t>
            </a:r>
            <a:r>
              <a:rPr lang="es-ES_tradnl" b="1" dirty="0">
                <a:solidFill>
                  <a:srgbClr val="FFFF00"/>
                </a:solidFill>
                <a:latin typeface="Arial Narrow" panose="020B0606020202030204" pitchFamily="34" charset="0"/>
              </a:rPr>
              <a:t>considerará válida </a:t>
            </a:r>
            <a:r>
              <a:rPr lang="es-ES_tradnl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la última </a:t>
            </a:r>
            <a:r>
              <a:rPr lang="es-ES_tradnl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solicitud presentada</a:t>
            </a:r>
            <a:r>
              <a:rPr lang="es-ES_tradnl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s-ES_tradnl" b="1" dirty="0">
                <a:solidFill>
                  <a:srgbClr val="FFFF00"/>
                </a:solidFill>
                <a:latin typeface="Arial Narrow" panose="020B0606020202030204" pitchFamily="34" charset="0"/>
              </a:rPr>
              <a:t>dentro del </a:t>
            </a:r>
            <a:r>
              <a:rPr lang="es-ES_tradnl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plazo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Si se realizan varias solicitudes 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deberán cumplimentar íntegramente </a:t>
            </a:r>
            <a:r>
              <a:rPr lang="es-ES_tradnl" dirty="0">
                <a:solidFill>
                  <a:srgbClr val="002060"/>
                </a:solidFill>
                <a:latin typeface="Arial Narrow" panose="020B0606020202030204" pitchFamily="34" charset="0"/>
              </a:rPr>
              <a:t>y venir </a:t>
            </a:r>
            <a:r>
              <a:rPr lang="es-ES_tradn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acompañadas, </a:t>
            </a:r>
            <a:r>
              <a:rPr lang="es-ES_tradnl" dirty="0">
                <a:solidFill>
                  <a:srgbClr val="002060"/>
                </a:solidFill>
                <a:latin typeface="Arial Narrow" panose="020B0606020202030204" pitchFamily="34" charset="0"/>
              </a:rPr>
              <a:t>en su caso, de la documentación preceptiva. </a:t>
            </a:r>
            <a:endParaRPr lang="es-ES" altLang="es-E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Reclamaciones 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baremación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asignación provisional),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Renuncia al proceso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y la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participación en Vacantes 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</a:rPr>
              <a:t>R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esultantes</a:t>
            </a:r>
            <a:r>
              <a:rPr lang="es-ES" alt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se realizarán por educamosCLM.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030">
            <a:off x="7929814" y="415860"/>
            <a:ext cx="880707" cy="320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55">
            <a:off x="251895" y="256255"/>
            <a:ext cx="738065" cy="104373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Segmento</Template>
  <TotalTime>40460</TotalTime>
  <Words>3043</Words>
  <Application>Microsoft Office PowerPoint</Application>
  <PresentationFormat>Presentación en pantalla (4:3)</PresentationFormat>
  <Paragraphs>288</Paragraphs>
  <Slides>36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SOLICITUDES: Plazos y fechas</vt:lpstr>
      <vt:lpstr>Presentación de PowerPoint</vt:lpstr>
      <vt:lpstr>educamosCLM: a tener en cuenta</vt:lpstr>
      <vt:lpstr> educamosCLM: a tener en cuenta</vt:lpstr>
      <vt:lpstr>1. Existencia de hermanos/as matriculados en el centro y padres, madres, tutores o tutoras legales que trabajen en el mismo. (Máximo 10 puntos)</vt:lpstr>
      <vt:lpstr>3. discapacidad igual o superior al 33% en el alumno/a, en algunos de sus padres, madres, tutores/as legales, hermanos/as. (Máximo 3 puntos).</vt:lpstr>
      <vt:lpstr>  9. Rentas anuales de la unidad familiar (máximo 1 punto).</vt:lpstr>
      <vt:lpstr>CRITERIOS DE DESEMPATE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Plazo Extraordinario</vt:lpstr>
      <vt:lpstr> </vt:lpstr>
      <vt:lpstr>Presentación de PowerPoint</vt:lpstr>
      <vt:lpstr>Presentación de PowerPoint</vt:lpstr>
      <vt:lpstr>Presentación de PowerPoint</vt:lpstr>
    </vt:vector>
  </TitlesOfParts>
  <Company>Consejeria de Educación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educamosclm</cp:lastModifiedBy>
  <cp:revision>733</cp:revision>
  <cp:lastPrinted>2018-01-26T07:55:35Z</cp:lastPrinted>
  <dcterms:created xsi:type="dcterms:W3CDTF">2012-12-07T09:48:33Z</dcterms:created>
  <dcterms:modified xsi:type="dcterms:W3CDTF">2022-02-07T16:07:45Z</dcterms:modified>
</cp:coreProperties>
</file>